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Hey, welcome to the team. I'm Tim Fuller, Senior Executive Vice President here at CPS Special Risk Services, and this is a quick walkthrough of how we actually work together: contracting, underwriting, quoting, and getting paid. Let's get you up to speed.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you're contracted, you'll get an email with instructions to create your login at srsinc.com, and from there, everything you need lives in one place. Apps and Forms has new business and policy service forms organized by carrier. eApplications gives you iGo, drop-ticket, and fully underwritten e-app options. My Business Portal gives you real-time visibility into every pending case. And Contracting has everything you need to get appointed with a new carrier.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you'd like to run quotes yourself, you can. For term quotes, log in, go to Tools, Life Insurance Quotes, Term Quote, you can compare rates across our carriers and send applications from the same screen. For permanent quotes, we actually recommend letting us run those for you, since there are more moving parts, but if you'd prefer to do it yourself, you also have access to WinFlexWeb.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you're ready to submit an application, most of our carriers support e-applications through iPipeline's iGO platform, it's faster and cleaner than paper. Here's the flow: go to srsinc.com, then Tools, Forms and Applications, click iGO Applications, start a new case, and choose the carrier and product. iGO stands for In Good Order, every field highlighted in yellow still needs to be completed, and it turns to a green checkmark once it's filled in correctly. The system won't let you submit until every field is green, so what lands on our desk is always complete. Once you e-sign and submit, it comes straight to us, and we start tracking it immediately.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 case is submitted, Kim Fick, our Senior Case Manager, keeps it moving and keeps you posted. You'll get status-change emails as the case moves through underwriting, a pending-cases report every Friday morning automatically, and real-time status any time in My Business Portal. And if you haven't heard back in a day or two, don't just wait, call or email your case manager directly.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finish line. Most carriers now support e-delivery, so use it, a paper policy adds two to three weeks to your cycle time. Once the policy is e-delivered, e-signed, and the client pays, it's in force. As for getting paid: carriers pay you directly, and we strongly recommend setting up EFT with each one. You can track your commissions on each carrier's own website. And to be clear, we're not taking anything off your agent comp. SRS is paid an override on the back end, so how we get paid is tied directly to your success.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was all about life insurance, but we wholesale several other lines too. When you're ready, we can set up a dedicated training session on any of these, you don't need to be the expert, we'll co-pilot with you. For annuities, reach out to Rob Stauch. For disability income, that's Tom Nicols. For long-term care, Matt Anderson. And for Medicare, just ask me and I'll connect you with our Medicare team.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That's the whole picture, welcome to the team. We look forward to building a long relationship with you, and you can count on superior service, quality products, and a family-owned business approach every step of the way. If you ever need anything, I'm your primary contact, call, text, or email, any time. And I mean it: you're never gonna bother 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everything we're going to cover today, ten topics start to finish. We'll start with contracting, move into how we shop a case with our carriers, talk about the Financial Life Cycle approach I like to use with clients, how to ask for life insurance without it feeling like a sales pitch, how to get a quote from us, our website and agent tools, submitting an application, staying on top of case status, getting paid, and finally a quick look at the other products we offer beyond life insurance.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get into the mechanics, I want you to understand the philosophy behind all of it. We're on the same team, if you get paid, I get paid. That means we take on the underwriting legwork, the technology, and the back-office headaches so you can focus on the client in front of you. I'm your one point of contact for anything, questions, quotes, tricky cases, call, text, or email me instead of guessing. And I mean this: you will never bother us. If it's urgent and you haven't heard back in an hour or two, call my cell.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step one: contracting. Most states aren't pre-appointment states, which means we can get your contracting moving the same day you submit your first application. Here's how it works: you complete one SRS contracting and appointment packet through DocuSign, quick, guided, e-signed. We take that and populate your information onto each carrier's own contracting forms for you. And because contracting and underwriting move in parallel in most states, you're ready to write business right away. You'll need three things: a current E and O policy with every agent individually named, a voided check for EFT commission payments, and AML training completed within the last 24 months. The link to start your contracting packet is right here, and you can always find it again under Tools, Contracting Commission, on our website.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underwriting 101, and this is important. We work with more than 40 life insurance carriers, licensed in all 50 states, and every one of them prices health and lifestyle differently. Here's a real example: 36 of our 40 carriers will rate a tobacco chewer at full tobacco rates, that's roughly double the premium. But 4 carriers will still offer non-tobacco rates, even with a positive nicotine test. Knowing which 4 before you apply is the difference between a placed case and a decline. So here's how we shop a complicated case: send me the health questionnaire, no client name needed. I summarize it and shop it to underwriters at the right carriers. They respond with tentative offers, and I get back to you with an accurate quote, before you ever apply.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quickest way to lose a sale is to misquote the client, so we keep condition-specific quick-quote questionnaires right on our website: diabetes, cardiac history, cancer, sleep apnea, and dozens more. Here's how to use them: ask your client the basics in a normal conversation, and if something complicated comes up, pull the matching questionnaire and fill in the details. Email it to me, client details only, no name required, and I'll shop it and get you back an accurate, shoppable quote. You'll find all of these under Tools, Underwriting Tools, Quick Quote Questionnaires.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next one is my favorite tool, and I use it in almost every client conversation: the Financial Life Cycle. It maps out a client's stage of life, single, married, kids, college, empty nester, retired, against the coverage that matters most at each stage: home, auto, health, savings, life insurance, income replacement, college savings, retirement savings, long-term care, estate planning, and Medicare. It shows a client exactly where their vulnerabilities are, without ever feeling like a pitch. It's included in the full deck we sent along with this guide.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you actually bring up life insurance without it feeling like a sales pitch? Here are seven questions that do it naturally. Ask if they currently own life insurance, and if so, get the company, coverage, premium, and cash value. Ask about household income, to gauge how much coverage they might need. Ask if they have children and their ages, that opens the door to college-savings life insurance. Ask what age they'd like to retire, which helps size the right term length. Then ask if they'd like coverage that lasts past retirement, that's your permission to talk about permanent insurance. Ask if they'd like policies that build cash accumulation, that opens whole life or IUL. And finally, ask if they'd like insurance that replaces their income if they're hurt or sick, that gently opens the door to disability insurance.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you're ready for a quote, just call or email me, here's what I need to get you an accurate number fast. For term quotes: date of birth, the state the policy owner lives in, the health class you'd like quoted, and the term length and benefit amount. For permanent quotes, I need those same basics, plus whether it's cash accumulation or death benefit only, how long the death benefit should last, and the product type, UL, GUL, IUL, or whole life.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hyperlink" Target="https://www.docusign.net/Member/PowerFormSigning.aspx?PowerFormId=a2ab5a23-8cd1-4f82-af41-aeb341d8d9a7&amp;env=na1&amp;acct=9fd6f3d8-7fb4-4a22-b69b-dacd3c0c4076&amp;v=2" TargetMode="External"/><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9692640" y="-1645920"/>
            <a:ext cx="4572000" cy="4572000"/>
          </a:xfrm>
          <a:prstGeom prst="ellipse">
            <a:avLst/>
          </a:prstGeom>
          <a:ln w="25400">
            <a:solidFill>
              <a:srgbClr val="0E7A93"/>
            </a:solidFill>
            <a:prstDash val="solid"/>
          </a:ln>
        </p:spPr>
      </p:sp>
      <p:sp>
        <p:nvSpPr>
          <p:cNvPr id="3" name="Shape 1"/>
          <p:cNvSpPr/>
          <p:nvPr/>
        </p:nvSpPr>
        <p:spPr>
          <a:xfrm>
            <a:off x="10332720" y="-1005840"/>
            <a:ext cx="3291840" cy="3291840"/>
          </a:xfrm>
          <a:prstGeom prst="ellipse">
            <a:avLst/>
          </a:prstGeom>
          <a:ln w="19050">
            <a:solidFill>
              <a:srgbClr val="1CA9C9"/>
            </a:solidFill>
            <a:prstDash val="solid"/>
          </a:ln>
        </p:spPr>
      </p:sp>
      <p:sp>
        <p:nvSpPr>
          <p:cNvPr id="4" name="Shape 2"/>
          <p:cNvSpPr/>
          <p:nvPr/>
        </p:nvSpPr>
        <p:spPr>
          <a:xfrm>
            <a:off x="-1463040" y="4206240"/>
            <a:ext cx="3657600" cy="3657600"/>
          </a:xfrm>
          <a:prstGeom prst="ellipse">
            <a:avLst/>
          </a:prstGeom>
          <a:ln w="19050">
            <a:solidFill>
              <a:srgbClr val="0E7A93"/>
            </a:solidFill>
            <a:prstDash val="solid"/>
          </a:ln>
        </p:spPr>
      </p:sp>
      <p:sp>
        <p:nvSpPr>
          <p:cNvPr id="5" name="Shape 3"/>
          <p:cNvSpPr/>
          <p:nvPr/>
        </p:nvSpPr>
        <p:spPr>
          <a:xfrm>
            <a:off x="548640" y="502920"/>
            <a:ext cx="274320" cy="274320"/>
          </a:xfrm>
          <a:prstGeom prst="ellipse">
            <a:avLst/>
          </a:prstGeom>
          <a:solidFill>
            <a:srgbClr val="FFFFFF">
              <a:alpha val="0"/>
            </a:srgbClr>
          </a:solidFill>
          <a:ln w="28575">
            <a:solidFill>
              <a:srgbClr val="FFFFFF"/>
            </a:solidFill>
            <a:prstDash val="solid"/>
          </a:ln>
        </p:spPr>
      </p:sp>
      <p:sp>
        <p:nvSpPr>
          <p:cNvPr id="6" name="Shape 4"/>
          <p:cNvSpPr/>
          <p:nvPr/>
        </p:nvSpPr>
        <p:spPr>
          <a:xfrm>
            <a:off x="640080" y="594360"/>
            <a:ext cx="91440" cy="91440"/>
          </a:xfrm>
          <a:prstGeom prst="ellipse">
            <a:avLst/>
          </a:prstGeom>
          <a:solidFill>
            <a:srgbClr val="FFFFFF"/>
          </a:solidFill>
          <a:ln/>
        </p:spPr>
      </p:sp>
      <p:sp>
        <p:nvSpPr>
          <p:cNvPr id="7" name="Text 5"/>
          <p:cNvSpPr txBox="1"/>
          <p:nvPr/>
        </p:nvSpPr>
        <p:spPr>
          <a:xfrm>
            <a:off x="960120" y="457200"/>
            <a:ext cx="5486400" cy="365760"/>
          </a:xfrm>
          <a:prstGeom prst="rect">
            <a:avLst/>
          </a:prstGeom>
          <a:noFill/>
          <a:ln/>
        </p:spPr>
        <p:txBody>
          <a:bodyPr wrap="square" lIns="0" tIns="0" rIns="0" bIns="0" rtlCol="0" anchor="ctr"/>
          <a:lstStyle/>
          <a:p>
            <a:pPr indent="0" marL="0">
              <a:buNone/>
            </a:pPr>
            <a:r>
              <a:rPr lang="en-US" sz="1300" b="1" spc="200" kern="0" dirty="0">
                <a:solidFill>
                  <a:srgbClr val="FFFFFF"/>
                </a:solidFill>
                <a:latin typeface="Calibri" pitchFamily="34" charset="0"/>
                <a:ea typeface="Calibri" pitchFamily="34" charset="-122"/>
                <a:cs typeface="Calibri" pitchFamily="34" charset="-120"/>
              </a:rPr>
              <a:t>CPS  |  SPECIAL RISK SERVICES</a:t>
            </a:r>
            <a:endParaRPr lang="en-US" sz="1300" dirty="0"/>
          </a:p>
        </p:txBody>
      </p:sp>
      <p:sp>
        <p:nvSpPr>
          <p:cNvPr id="8" name="Text 6"/>
          <p:cNvSpPr txBox="1"/>
          <p:nvPr/>
        </p:nvSpPr>
        <p:spPr>
          <a:xfrm>
            <a:off x="822960" y="2331720"/>
            <a:ext cx="7315200" cy="365760"/>
          </a:xfrm>
          <a:prstGeom prst="rect">
            <a:avLst/>
          </a:prstGeom>
          <a:noFill/>
          <a:ln/>
        </p:spPr>
        <p:txBody>
          <a:bodyPr wrap="square" lIns="0" tIns="0" rIns="0" bIns="0" rtlCol="0" anchor="ctr"/>
          <a:lstStyle/>
          <a:p>
            <a:pPr indent="0" marL="0">
              <a:buNone/>
            </a:pPr>
            <a:r>
              <a:rPr lang="en-US" sz="1400" b="1" spc="200" kern="0" dirty="0">
                <a:solidFill>
                  <a:srgbClr val="1CA9C9"/>
                </a:solidFill>
                <a:latin typeface="Calibri" pitchFamily="34" charset="0"/>
                <a:ea typeface="Calibri" pitchFamily="34" charset="-122"/>
                <a:cs typeface="Calibri" pitchFamily="34" charset="-120"/>
              </a:rPr>
              <a:t>NEW AGENT ONBOARDING</a:t>
            </a:r>
            <a:endParaRPr lang="en-US" sz="1400" dirty="0"/>
          </a:p>
        </p:txBody>
      </p:sp>
      <p:sp>
        <p:nvSpPr>
          <p:cNvPr id="9" name="Text 7"/>
          <p:cNvSpPr txBox="1"/>
          <p:nvPr/>
        </p:nvSpPr>
        <p:spPr>
          <a:xfrm>
            <a:off x="777240" y="2697480"/>
            <a:ext cx="9601200" cy="1554480"/>
          </a:xfrm>
          <a:prstGeom prst="rect">
            <a:avLst/>
          </a:prstGeom>
          <a:noFill/>
          <a:ln/>
        </p:spPr>
        <p:txBody>
          <a:bodyPr wrap="square" lIns="0" tIns="0" rIns="0" bIns="0" rtlCol="0" anchor="ctr"/>
          <a:lstStyle/>
          <a:p>
            <a:pPr indent="0" marL="0">
              <a:lnSpc>
                <a:spcPct val="105000"/>
              </a:lnSpc>
              <a:buNone/>
            </a:pPr>
            <a:r>
              <a:rPr lang="en-US" sz="4400" b="1" dirty="0">
                <a:solidFill>
                  <a:srgbClr val="FFFFFF"/>
                </a:solidFill>
                <a:latin typeface="Cambria" pitchFamily="34" charset="0"/>
                <a:ea typeface="Cambria" pitchFamily="34" charset="-122"/>
                <a:cs typeface="Cambria" pitchFamily="34" charset="-120"/>
              </a:rPr>
              <a:t>Working With CPS | Special Risk Services</a:t>
            </a:r>
            <a:endParaRPr lang="en-US" sz="4400" dirty="0"/>
          </a:p>
        </p:txBody>
      </p:sp>
      <p:sp>
        <p:nvSpPr>
          <p:cNvPr id="10" name="Text 8"/>
          <p:cNvSpPr txBox="1"/>
          <p:nvPr/>
        </p:nvSpPr>
        <p:spPr>
          <a:xfrm>
            <a:off x="822960" y="4160520"/>
            <a:ext cx="8412480" cy="640080"/>
          </a:xfrm>
          <a:prstGeom prst="rect">
            <a:avLst/>
          </a:prstGeom>
          <a:noFill/>
          <a:ln/>
        </p:spPr>
        <p:txBody>
          <a:bodyPr wrap="square" lIns="0" tIns="0" rIns="0" bIns="0" rtlCol="0" anchor="ctr"/>
          <a:lstStyle/>
          <a:p>
            <a:pPr indent="0" marL="0">
              <a:buNone/>
            </a:pPr>
            <a:r>
              <a:rPr lang="en-US" sz="1600" dirty="0">
                <a:solidFill>
                  <a:srgbClr val="C9DCE6"/>
                </a:solidFill>
                <a:latin typeface="Calibri" pitchFamily="34" charset="0"/>
                <a:ea typeface="Calibri" pitchFamily="34" charset="-122"/>
                <a:cs typeface="Calibri" pitchFamily="34" charset="-120"/>
              </a:rPr>
              <a:t>A guide to contracting, underwriting, quoting, and getting paid — the way we actually do business together.</a:t>
            </a:r>
            <a:endParaRPr lang="en-US" sz="1600" dirty="0"/>
          </a:p>
        </p:txBody>
      </p:sp>
      <p:sp>
        <p:nvSpPr>
          <p:cNvPr id="11" name="Text 9"/>
          <p:cNvSpPr txBox="1"/>
          <p:nvPr/>
        </p:nvSpPr>
        <p:spPr>
          <a:xfrm>
            <a:off x="822960" y="5989320"/>
            <a:ext cx="9144000" cy="365760"/>
          </a:xfrm>
          <a:prstGeom prst="rect">
            <a:avLst/>
          </a:prstGeom>
          <a:noFill/>
          <a:ln/>
        </p:spPr>
        <p:txBody>
          <a:bodyPr wrap="square" lIns="0" tIns="0" rIns="0" bIns="0" rtlCol="0" anchor="ctr"/>
          <a:lstStyle/>
          <a:p>
            <a:pPr indent="0" marL="0">
              <a:buNone/>
            </a:pPr>
            <a:r>
              <a:rPr lang="en-US" sz="1250" dirty="0">
                <a:solidFill>
                  <a:srgbClr val="8FB4C4"/>
                </a:solidFill>
                <a:latin typeface="Calibri" pitchFamily="34" charset="0"/>
                <a:ea typeface="Calibri" pitchFamily="34" charset="-122"/>
                <a:cs typeface="Calibri" pitchFamily="34" charset="-120"/>
              </a:rPr>
              <a:t>Presented by Tim Fuller  ·  Senior Executive Vice President  ·  tjfuller@srsinc.com</a:t>
            </a:r>
            <a:endParaRPr lang="en-US" sz="12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YOUR HOME BASE</a:t>
            </a:r>
            <a:endParaRPr lang="en-US" sz="1200" dirty="0"/>
          </a:p>
        </p:txBody>
      </p:sp>
      <p:sp>
        <p:nvSpPr>
          <p:cNvPr id="6" name="Text 4"/>
          <p:cNvSpPr txBox="1"/>
          <p:nvPr/>
        </p:nvSpPr>
        <p:spPr>
          <a:xfrm>
            <a:off x="457200" y="1143000"/>
            <a:ext cx="548640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Our website &amp; agent tools</a:t>
            </a:r>
            <a:endParaRPr lang="en-US" sz="3200" dirty="0"/>
          </a:p>
        </p:txBody>
      </p:sp>
      <p:sp>
        <p:nvSpPr>
          <p:cNvPr id="7" name="Text 5"/>
          <p:cNvSpPr txBox="1"/>
          <p:nvPr/>
        </p:nvSpPr>
        <p:spPr>
          <a:xfrm>
            <a:off x="457200" y="1783080"/>
            <a:ext cx="5212080" cy="640080"/>
          </a:xfrm>
          <a:prstGeom prst="rect">
            <a:avLst/>
          </a:prstGeom>
          <a:noFill/>
          <a:ln/>
        </p:spPr>
        <p:txBody>
          <a:bodyPr wrap="square" lIns="0" tIns="0" rIns="0" bIns="0" rtlCol="0" anchor="ctr"/>
          <a:lstStyle/>
          <a:p>
            <a:pPr indent="0" marL="0">
              <a:lnSpc>
                <a:spcPct val="115000"/>
              </a:lnSpc>
              <a:buNone/>
            </a:pPr>
            <a:r>
              <a:rPr lang="en-US" sz="1350" dirty="0">
                <a:solidFill>
                  <a:srgbClr val="5B6B7A"/>
                </a:solidFill>
                <a:latin typeface="Calibri" pitchFamily="34" charset="0"/>
                <a:ea typeface="Calibri" pitchFamily="34" charset="-122"/>
                <a:cs typeface="Calibri" pitchFamily="34" charset="-120"/>
              </a:rPr>
              <a:t>You'll receive an email with instructions to create your login. From there, everything lives in one place.</a:t>
            </a:r>
            <a:endParaRPr lang="en-US" sz="1350" dirty="0"/>
          </a:p>
        </p:txBody>
      </p:sp>
      <p:sp>
        <p:nvSpPr>
          <p:cNvPr id="8" name="Shape 6"/>
          <p:cNvSpPr/>
          <p:nvPr/>
        </p:nvSpPr>
        <p:spPr>
          <a:xfrm>
            <a:off x="457200" y="2606040"/>
            <a:ext cx="384048" cy="384048"/>
          </a:xfrm>
          <a:prstGeom prst="ellipse">
            <a:avLst/>
          </a:prstGeom>
          <a:solidFill>
            <a:srgbClr val="1CA9C9"/>
          </a:solidFill>
          <a:ln/>
        </p:spPr>
      </p:sp>
      <p:sp>
        <p:nvSpPr>
          <p:cNvPr id="9" name="Text 7"/>
          <p:cNvSpPr txBox="1"/>
          <p:nvPr/>
        </p:nvSpPr>
        <p:spPr>
          <a:xfrm>
            <a:off x="457200" y="2606040"/>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10" name="Text 8"/>
          <p:cNvSpPr txBox="1"/>
          <p:nvPr/>
        </p:nvSpPr>
        <p:spPr>
          <a:xfrm>
            <a:off x="960120" y="2532888"/>
            <a:ext cx="4206240" cy="320040"/>
          </a:xfrm>
          <a:prstGeom prst="rect">
            <a:avLst/>
          </a:prstGeom>
          <a:noFill/>
          <a:ln/>
        </p:spPr>
        <p:txBody>
          <a:bodyPr wrap="square" lIns="0" tIns="0" rIns="0" bIns="0" rtlCol="0" anchor="ctr"/>
          <a:lstStyle/>
          <a:p>
            <a:pPr indent="0" marL="0">
              <a:buNone/>
            </a:pPr>
            <a:r>
              <a:rPr lang="en-US" sz="1350" b="1" dirty="0">
                <a:solidFill>
                  <a:srgbClr val="0E2A47"/>
                </a:solidFill>
                <a:latin typeface="Calibri" pitchFamily="34" charset="0"/>
                <a:ea typeface="Calibri" pitchFamily="34" charset="-122"/>
                <a:cs typeface="Calibri" pitchFamily="34" charset="-120"/>
              </a:rPr>
              <a:t>Apps &amp; Forms</a:t>
            </a:r>
            <a:endParaRPr lang="en-US" sz="1350" dirty="0"/>
          </a:p>
        </p:txBody>
      </p:sp>
      <p:sp>
        <p:nvSpPr>
          <p:cNvPr id="11" name="Text 9"/>
          <p:cNvSpPr txBox="1"/>
          <p:nvPr/>
        </p:nvSpPr>
        <p:spPr>
          <a:xfrm>
            <a:off x="960120" y="2825496"/>
            <a:ext cx="4206240" cy="502920"/>
          </a:xfrm>
          <a:prstGeom prst="rect">
            <a:avLst/>
          </a:prstGeom>
          <a:noFill/>
          <a:ln/>
        </p:spPr>
        <p:txBody>
          <a:bodyPr wrap="square" lIns="0" tIns="0" rIns="0" bIns="0" rtlCol="0" anchor="ctr"/>
          <a:lstStyle/>
          <a:p>
            <a:pPr indent="0" marL="0">
              <a:lnSpc>
                <a:spcPct val="110000"/>
              </a:lnSpc>
              <a:buNone/>
            </a:pPr>
            <a:r>
              <a:rPr lang="en-US" sz="1050" dirty="0">
                <a:solidFill>
                  <a:srgbClr val="1B2733"/>
                </a:solidFill>
                <a:latin typeface="Calibri" pitchFamily="34" charset="0"/>
                <a:ea typeface="Calibri" pitchFamily="34" charset="-122"/>
                <a:cs typeface="Calibri" pitchFamily="34" charset="-120"/>
              </a:rPr>
              <a:t>New business &amp; policy service forms, organized by carrier.</a:t>
            </a:r>
            <a:endParaRPr lang="en-US" sz="1050" dirty="0"/>
          </a:p>
        </p:txBody>
      </p:sp>
      <p:sp>
        <p:nvSpPr>
          <p:cNvPr id="12" name="Shape 10"/>
          <p:cNvSpPr/>
          <p:nvPr/>
        </p:nvSpPr>
        <p:spPr>
          <a:xfrm>
            <a:off x="457200" y="3520440"/>
            <a:ext cx="384048" cy="384048"/>
          </a:xfrm>
          <a:prstGeom prst="ellipse">
            <a:avLst/>
          </a:prstGeom>
          <a:solidFill>
            <a:srgbClr val="0E2A47"/>
          </a:solidFill>
          <a:ln/>
        </p:spPr>
      </p:sp>
      <p:sp>
        <p:nvSpPr>
          <p:cNvPr id="13" name="Text 11"/>
          <p:cNvSpPr txBox="1"/>
          <p:nvPr/>
        </p:nvSpPr>
        <p:spPr>
          <a:xfrm>
            <a:off x="457200" y="3520440"/>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4" name="Text 12"/>
          <p:cNvSpPr txBox="1"/>
          <p:nvPr/>
        </p:nvSpPr>
        <p:spPr>
          <a:xfrm>
            <a:off x="960120" y="3447288"/>
            <a:ext cx="4206240" cy="320040"/>
          </a:xfrm>
          <a:prstGeom prst="rect">
            <a:avLst/>
          </a:prstGeom>
          <a:noFill/>
          <a:ln/>
        </p:spPr>
        <p:txBody>
          <a:bodyPr wrap="square" lIns="0" tIns="0" rIns="0" bIns="0" rtlCol="0" anchor="ctr"/>
          <a:lstStyle/>
          <a:p>
            <a:pPr indent="0" marL="0">
              <a:buNone/>
            </a:pPr>
            <a:r>
              <a:rPr lang="en-US" sz="1350" b="1" dirty="0">
                <a:solidFill>
                  <a:srgbClr val="0E2A47"/>
                </a:solidFill>
                <a:latin typeface="Calibri" pitchFamily="34" charset="0"/>
                <a:ea typeface="Calibri" pitchFamily="34" charset="-122"/>
                <a:cs typeface="Calibri" pitchFamily="34" charset="-120"/>
              </a:rPr>
              <a:t>eApplications</a:t>
            </a:r>
            <a:endParaRPr lang="en-US" sz="1350" dirty="0"/>
          </a:p>
        </p:txBody>
      </p:sp>
      <p:sp>
        <p:nvSpPr>
          <p:cNvPr id="15" name="Text 13"/>
          <p:cNvSpPr txBox="1"/>
          <p:nvPr/>
        </p:nvSpPr>
        <p:spPr>
          <a:xfrm>
            <a:off x="960120" y="3739896"/>
            <a:ext cx="4206240" cy="502920"/>
          </a:xfrm>
          <a:prstGeom prst="rect">
            <a:avLst/>
          </a:prstGeom>
          <a:noFill/>
          <a:ln/>
        </p:spPr>
        <p:txBody>
          <a:bodyPr wrap="square" lIns="0" tIns="0" rIns="0" bIns="0" rtlCol="0" anchor="ctr"/>
          <a:lstStyle/>
          <a:p>
            <a:pPr indent="0" marL="0">
              <a:lnSpc>
                <a:spcPct val="110000"/>
              </a:lnSpc>
              <a:buNone/>
            </a:pPr>
            <a:r>
              <a:rPr lang="en-US" sz="1050" dirty="0">
                <a:solidFill>
                  <a:srgbClr val="1B2733"/>
                </a:solidFill>
                <a:latin typeface="Calibri" pitchFamily="34" charset="0"/>
                <a:ea typeface="Calibri" pitchFamily="34" charset="-122"/>
                <a:cs typeface="Calibri" pitchFamily="34" charset="-120"/>
              </a:rPr>
              <a:t>iGo, drop-ticket, and fully underwritten e-app options.</a:t>
            </a:r>
            <a:endParaRPr lang="en-US" sz="1050" dirty="0"/>
          </a:p>
        </p:txBody>
      </p:sp>
      <p:sp>
        <p:nvSpPr>
          <p:cNvPr id="16" name="Shape 14"/>
          <p:cNvSpPr/>
          <p:nvPr/>
        </p:nvSpPr>
        <p:spPr>
          <a:xfrm>
            <a:off x="457200" y="4434840"/>
            <a:ext cx="384048" cy="384048"/>
          </a:xfrm>
          <a:prstGeom prst="ellipse">
            <a:avLst/>
          </a:prstGeom>
          <a:solidFill>
            <a:srgbClr val="1CA9C9"/>
          </a:solidFill>
          <a:ln/>
        </p:spPr>
      </p:sp>
      <p:sp>
        <p:nvSpPr>
          <p:cNvPr id="17" name="Text 15"/>
          <p:cNvSpPr txBox="1"/>
          <p:nvPr/>
        </p:nvSpPr>
        <p:spPr>
          <a:xfrm>
            <a:off x="457200" y="4434840"/>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18" name="Text 16"/>
          <p:cNvSpPr txBox="1"/>
          <p:nvPr/>
        </p:nvSpPr>
        <p:spPr>
          <a:xfrm>
            <a:off x="960120" y="4361688"/>
            <a:ext cx="4206240" cy="320040"/>
          </a:xfrm>
          <a:prstGeom prst="rect">
            <a:avLst/>
          </a:prstGeom>
          <a:noFill/>
          <a:ln/>
        </p:spPr>
        <p:txBody>
          <a:bodyPr wrap="square" lIns="0" tIns="0" rIns="0" bIns="0" rtlCol="0" anchor="ctr"/>
          <a:lstStyle/>
          <a:p>
            <a:pPr indent="0" marL="0">
              <a:buNone/>
            </a:pPr>
            <a:r>
              <a:rPr lang="en-US" sz="1350" b="1" dirty="0">
                <a:solidFill>
                  <a:srgbClr val="0E2A47"/>
                </a:solidFill>
                <a:latin typeface="Calibri" pitchFamily="34" charset="0"/>
                <a:ea typeface="Calibri" pitchFamily="34" charset="-122"/>
                <a:cs typeface="Calibri" pitchFamily="34" charset="-120"/>
              </a:rPr>
              <a:t>My Business Portal</a:t>
            </a:r>
            <a:endParaRPr lang="en-US" sz="1350" dirty="0"/>
          </a:p>
        </p:txBody>
      </p:sp>
      <p:sp>
        <p:nvSpPr>
          <p:cNvPr id="19" name="Text 17"/>
          <p:cNvSpPr txBox="1"/>
          <p:nvPr/>
        </p:nvSpPr>
        <p:spPr>
          <a:xfrm>
            <a:off x="960120" y="4654296"/>
            <a:ext cx="4206240" cy="502920"/>
          </a:xfrm>
          <a:prstGeom prst="rect">
            <a:avLst/>
          </a:prstGeom>
          <a:noFill/>
          <a:ln/>
        </p:spPr>
        <p:txBody>
          <a:bodyPr wrap="square" lIns="0" tIns="0" rIns="0" bIns="0" rtlCol="0" anchor="ctr"/>
          <a:lstStyle/>
          <a:p>
            <a:pPr indent="0" marL="0">
              <a:lnSpc>
                <a:spcPct val="110000"/>
              </a:lnSpc>
              <a:buNone/>
            </a:pPr>
            <a:r>
              <a:rPr lang="en-US" sz="1050" dirty="0">
                <a:solidFill>
                  <a:srgbClr val="1B2733"/>
                </a:solidFill>
                <a:latin typeface="Calibri" pitchFamily="34" charset="0"/>
                <a:ea typeface="Calibri" pitchFamily="34" charset="-122"/>
                <a:cs typeface="Calibri" pitchFamily="34" charset="-120"/>
              </a:rPr>
              <a:t>Real-time visibility into every pending case.</a:t>
            </a:r>
            <a:endParaRPr lang="en-US" sz="1050" dirty="0"/>
          </a:p>
        </p:txBody>
      </p:sp>
      <p:sp>
        <p:nvSpPr>
          <p:cNvPr id="20" name="Shape 18"/>
          <p:cNvSpPr/>
          <p:nvPr/>
        </p:nvSpPr>
        <p:spPr>
          <a:xfrm>
            <a:off x="457200" y="5349240"/>
            <a:ext cx="384048" cy="384048"/>
          </a:xfrm>
          <a:prstGeom prst="ellipse">
            <a:avLst/>
          </a:prstGeom>
          <a:solidFill>
            <a:srgbClr val="0E2A47"/>
          </a:solidFill>
          <a:ln/>
        </p:spPr>
      </p:sp>
      <p:sp>
        <p:nvSpPr>
          <p:cNvPr id="21" name="Text 19"/>
          <p:cNvSpPr txBox="1"/>
          <p:nvPr/>
        </p:nvSpPr>
        <p:spPr>
          <a:xfrm>
            <a:off x="457200" y="5349240"/>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22" name="Text 20"/>
          <p:cNvSpPr txBox="1"/>
          <p:nvPr/>
        </p:nvSpPr>
        <p:spPr>
          <a:xfrm>
            <a:off x="960120" y="5276088"/>
            <a:ext cx="4206240" cy="320040"/>
          </a:xfrm>
          <a:prstGeom prst="rect">
            <a:avLst/>
          </a:prstGeom>
          <a:noFill/>
          <a:ln/>
        </p:spPr>
        <p:txBody>
          <a:bodyPr wrap="square" lIns="0" tIns="0" rIns="0" bIns="0" rtlCol="0" anchor="ctr"/>
          <a:lstStyle/>
          <a:p>
            <a:pPr indent="0" marL="0">
              <a:buNone/>
            </a:pPr>
            <a:r>
              <a:rPr lang="en-US" sz="1350" b="1" dirty="0">
                <a:solidFill>
                  <a:srgbClr val="0E2A47"/>
                </a:solidFill>
                <a:latin typeface="Calibri" pitchFamily="34" charset="0"/>
                <a:ea typeface="Calibri" pitchFamily="34" charset="-122"/>
                <a:cs typeface="Calibri" pitchFamily="34" charset="-120"/>
              </a:rPr>
              <a:t>Contracting</a:t>
            </a:r>
            <a:endParaRPr lang="en-US" sz="1350" dirty="0"/>
          </a:p>
        </p:txBody>
      </p:sp>
      <p:sp>
        <p:nvSpPr>
          <p:cNvPr id="23" name="Text 21"/>
          <p:cNvSpPr txBox="1"/>
          <p:nvPr/>
        </p:nvSpPr>
        <p:spPr>
          <a:xfrm>
            <a:off x="960120" y="5568696"/>
            <a:ext cx="4206240" cy="502920"/>
          </a:xfrm>
          <a:prstGeom prst="rect">
            <a:avLst/>
          </a:prstGeom>
          <a:noFill/>
          <a:ln/>
        </p:spPr>
        <p:txBody>
          <a:bodyPr wrap="square" lIns="0" tIns="0" rIns="0" bIns="0" rtlCol="0" anchor="ctr"/>
          <a:lstStyle/>
          <a:p>
            <a:pPr indent="0" marL="0">
              <a:lnSpc>
                <a:spcPct val="110000"/>
              </a:lnSpc>
              <a:buNone/>
            </a:pPr>
            <a:r>
              <a:rPr lang="en-US" sz="1050" dirty="0">
                <a:solidFill>
                  <a:srgbClr val="1B2733"/>
                </a:solidFill>
                <a:latin typeface="Calibri" pitchFamily="34" charset="0"/>
                <a:ea typeface="Calibri" pitchFamily="34" charset="-122"/>
                <a:cs typeface="Calibri" pitchFamily="34" charset="-120"/>
              </a:rPr>
              <a:t>Everything you need to get appointed with a new carrier.</a:t>
            </a:r>
            <a:endParaRPr lang="en-US" sz="1050" dirty="0"/>
          </a:p>
        </p:txBody>
      </p:sp>
      <p:sp>
        <p:nvSpPr>
          <p:cNvPr id="24" name="Shape 22"/>
          <p:cNvSpPr/>
          <p:nvPr/>
        </p:nvSpPr>
        <p:spPr>
          <a:xfrm>
            <a:off x="6117336" y="1636776"/>
            <a:ext cx="5687568" cy="4023360"/>
          </a:xfrm>
          <a:prstGeom prst="rect">
            <a:avLst/>
          </a:prstGeom>
          <a:solidFill>
            <a:srgbClr val="FFFFFF"/>
          </a:solidFill>
          <a:ln w="12700">
            <a:solidFill>
              <a:srgbClr val="D8E2E8"/>
            </a:solidFill>
            <a:prstDash val="solid"/>
          </a:ln>
          <a:effectLst>
            <a:outerShdw sx="100000" sy="100000" kx="0" ky="0" algn="bl" rotWithShape="0" blurRad="127000" dist="38100" dir="5400000">
              <a:srgbClr val="0E2A47">
                <a:alpha val="25000"/>
              </a:srgbClr>
            </a:outerShdw>
          </a:effectLst>
        </p:spPr>
      </p:sp>
      <p:pic>
        <p:nvPicPr>
          <p:cNvPr id="25" name="Image 0" descr="assets/site_home.png">    </p:cNvPr>
          <p:cNvPicPr>
            <a:picLocks noChangeAspect="1"/>
          </p:cNvPicPr>
          <p:nvPr/>
        </p:nvPicPr>
        <p:blipFill>
          <a:blip r:embed="rId1"/>
          <a:stretch>
            <a:fillRect/>
          </a:stretch>
        </p:blipFill>
        <p:spPr>
          <a:xfrm>
            <a:off x="6172200" y="1691640"/>
            <a:ext cx="5577840" cy="3913632"/>
          </a:xfrm>
          <a:prstGeom prst="rect">
            <a:avLst/>
          </a:prstGeom>
        </p:spPr>
      </p:pic>
      <p:sp>
        <p:nvSpPr>
          <p:cNvPr id="26" name="Text 23"/>
          <p:cNvSpPr txBox="1"/>
          <p:nvPr/>
        </p:nvSpPr>
        <p:spPr>
          <a:xfrm>
            <a:off x="6172200" y="5742432"/>
            <a:ext cx="5577840" cy="365760"/>
          </a:xfrm>
          <a:prstGeom prst="rect">
            <a:avLst/>
          </a:prstGeom>
          <a:noFill/>
          <a:ln/>
        </p:spPr>
        <p:txBody>
          <a:bodyPr wrap="square" lIns="0" tIns="0" rIns="0" bIns="0" rtlCol="0" anchor="ctr"/>
          <a:lstStyle/>
          <a:p>
            <a:pPr algn="ctr" indent="0" marL="0">
              <a:buNone/>
            </a:pPr>
            <a:r>
              <a:rPr lang="en-US" sz="1050" i="1" dirty="0">
                <a:solidFill>
                  <a:srgbClr val="5B6B7A"/>
                </a:solidFill>
                <a:latin typeface="Calibri" pitchFamily="34" charset="0"/>
                <a:ea typeface="Calibri" pitchFamily="34" charset="-122"/>
                <a:cs typeface="Calibri" pitchFamily="34" charset="-120"/>
              </a:rPr>
              <a:t>srsinc.com</a:t>
            </a:r>
            <a:endParaRPr lang="en-US" sz="1050" dirty="0"/>
          </a:p>
        </p:txBody>
      </p:sp>
      <p:sp>
        <p:nvSpPr>
          <p:cNvPr id="27" name="Text 24"/>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SELF-SERVE</a:t>
            </a:r>
            <a:endParaRPr lang="en-US" sz="1200" dirty="0"/>
          </a:p>
        </p:txBody>
      </p:sp>
      <p:sp>
        <p:nvSpPr>
          <p:cNvPr id="6" name="Text 4"/>
          <p:cNvSpPr txBox="1"/>
          <p:nvPr/>
        </p:nvSpPr>
        <p:spPr>
          <a:xfrm>
            <a:off x="457200" y="1143000"/>
            <a:ext cx="1078992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Running quotes yourself</a:t>
            </a:r>
            <a:endParaRPr lang="en-US" sz="3200" dirty="0"/>
          </a:p>
        </p:txBody>
      </p:sp>
      <p:sp>
        <p:nvSpPr>
          <p:cNvPr id="7" name="Text 5"/>
          <p:cNvSpPr txBox="1"/>
          <p:nvPr/>
        </p:nvSpPr>
        <p:spPr>
          <a:xfrm>
            <a:off x="457200" y="1920240"/>
            <a:ext cx="5212080" cy="4114800"/>
          </a:xfrm>
          <a:prstGeom prst="rect">
            <a:avLst/>
          </a:prstGeom>
          <a:noFill/>
          <a:ln/>
        </p:spPr>
        <p:txBody>
          <a:bodyPr wrap="square" lIns="0" tIns="0" rIns="0" bIns="0" rtlCol="0" anchor="ctr"/>
          <a:lstStyle/>
          <a:p>
            <a:pPr indent="0" marL="0">
              <a:lnSpc>
                <a:spcPct val="130000"/>
              </a:lnSpc>
              <a:buNone/>
            </a:pPr>
            <a:r>
              <a:rPr lang="en-US" sz="1500" b="1" dirty="0">
                <a:solidFill>
                  <a:srgbClr val="0E2A47"/>
                </a:solidFill>
                <a:latin typeface="Calibri" pitchFamily="34" charset="0"/>
                <a:ea typeface="Calibri" pitchFamily="34" charset="-122"/>
                <a:cs typeface="Calibri" pitchFamily="34" charset="-120"/>
              </a:rPr>
              <a:t>Term quotes
</a:t>
            </a:r>
            <a:pPr indent="0" marL="0">
              <a:lnSpc>
                <a:spcPct val="130000"/>
              </a:lnSpc>
              <a:buNone/>
            </a:pPr>
            <a:r>
              <a:rPr lang="en-US" sz="1250" dirty="0">
                <a:solidFill>
                  <a:srgbClr val="1B2733"/>
                </a:solidFill>
                <a:latin typeface="Calibri" pitchFamily="34" charset="0"/>
                <a:ea typeface="Calibri" pitchFamily="34" charset="-122"/>
                <a:cs typeface="Calibri" pitchFamily="34" charset="-120"/>
              </a:rPr>
              <a:t>Log in at srsinc.com → Tools → Life Insurance Quotes → Term Quote to run and compare rates across our carriers yourself, and send applications from the same screen.
</a:t>
            </a:r>
            <a:pPr indent="0" marL="0">
              <a:lnSpc>
                <a:spcPct val="130000"/>
              </a:lnSpc>
              <a:buNone/>
            </a:pPr>
            <a:r>
              <a:rPr lang="en-US" sz="1500" b="1" dirty="0">
                <a:solidFill>
                  <a:srgbClr val="0E2A47"/>
                </a:solidFill>
                <a:latin typeface="Calibri" pitchFamily="34" charset="0"/>
                <a:ea typeface="Calibri" pitchFamily="34" charset="-122"/>
                <a:cs typeface="Calibri" pitchFamily="34" charset="-120"/>
              </a:rPr>
              <a:t>Permanent quotes
</a:t>
            </a:r>
            <a:pPr indent="0" marL="0">
              <a:lnSpc>
                <a:spcPct val="130000"/>
              </a:lnSpc>
              <a:buNone/>
            </a:pPr>
            <a:r>
              <a:rPr lang="en-US" sz="1250" dirty="0">
                <a:solidFill>
                  <a:srgbClr val="1B2733"/>
                </a:solidFill>
                <a:latin typeface="Calibri" pitchFamily="34" charset="0"/>
                <a:ea typeface="Calibri" pitchFamily="34" charset="-122"/>
                <a:cs typeface="Calibri" pitchFamily="34" charset="-120"/>
              </a:rPr>
              <a:t>We recommend letting us run these for you — there are more moving parts. Prefer to do it yourself? You also have access to WinFlexWeb.</a:t>
            </a:r>
            <a:endParaRPr lang="en-US" sz="1500" dirty="0"/>
          </a:p>
        </p:txBody>
      </p:sp>
      <p:sp>
        <p:nvSpPr>
          <p:cNvPr id="8" name="Shape 6"/>
          <p:cNvSpPr/>
          <p:nvPr/>
        </p:nvSpPr>
        <p:spPr>
          <a:xfrm>
            <a:off x="6117336" y="1728216"/>
            <a:ext cx="5687568" cy="3758184"/>
          </a:xfrm>
          <a:prstGeom prst="rect">
            <a:avLst/>
          </a:prstGeom>
          <a:solidFill>
            <a:srgbClr val="FFFFFF"/>
          </a:solidFill>
          <a:ln w="12700">
            <a:solidFill>
              <a:srgbClr val="D8E2E8"/>
            </a:solidFill>
            <a:prstDash val="solid"/>
          </a:ln>
          <a:effectLst>
            <a:outerShdw sx="100000" sy="100000" kx="0" ky="0" algn="bl" rotWithShape="0" blurRad="127000" dist="38100" dir="5400000">
              <a:srgbClr val="0E2A47">
                <a:alpha val="25000"/>
              </a:srgbClr>
            </a:outerShdw>
          </a:effectLst>
        </p:spPr>
      </p:sp>
      <p:pic>
        <p:nvPicPr>
          <p:cNvPr id="9" name="Image 0" descr="assets/site_quotes.png">    </p:cNvPr>
          <p:cNvPicPr>
            <a:picLocks noChangeAspect="1"/>
          </p:cNvPicPr>
          <p:nvPr/>
        </p:nvPicPr>
        <p:blipFill>
          <a:blip r:embed="rId1"/>
          <a:stretch>
            <a:fillRect/>
          </a:stretch>
        </p:blipFill>
        <p:spPr>
          <a:xfrm>
            <a:off x="6172200" y="1783080"/>
            <a:ext cx="5577840" cy="3648456"/>
          </a:xfrm>
          <a:prstGeom prst="rect">
            <a:avLst/>
          </a:prstGeom>
        </p:spPr>
      </p:pic>
      <p:sp>
        <p:nvSpPr>
          <p:cNvPr id="10" name="Text 7"/>
          <p:cNvSpPr txBox="1"/>
          <p:nvPr/>
        </p:nvSpPr>
        <p:spPr>
          <a:xfrm>
            <a:off x="6172200" y="5532120"/>
            <a:ext cx="5577840" cy="365760"/>
          </a:xfrm>
          <a:prstGeom prst="rect">
            <a:avLst/>
          </a:prstGeom>
          <a:noFill/>
          <a:ln/>
        </p:spPr>
        <p:txBody>
          <a:bodyPr wrap="square" lIns="0" tIns="0" rIns="0" bIns="0" rtlCol="0" anchor="ctr"/>
          <a:lstStyle/>
          <a:p>
            <a:pPr algn="ctr" indent="0" marL="0">
              <a:buNone/>
            </a:pPr>
            <a:r>
              <a:rPr lang="en-US" sz="1050" i="1" dirty="0">
                <a:solidFill>
                  <a:srgbClr val="5B6B7A"/>
                </a:solidFill>
                <a:latin typeface="Calibri" pitchFamily="34" charset="0"/>
                <a:ea typeface="Calibri" pitchFamily="34" charset="-122"/>
                <a:cs typeface="Calibri" pitchFamily="34" charset="-120"/>
              </a:rPr>
              <a:t>srsinc.com → Tools → Life Insurance Quotes</a:t>
            </a:r>
            <a:endParaRPr lang="en-US" sz="1050" dirty="0"/>
          </a:p>
        </p:txBody>
      </p:sp>
      <p:sp>
        <p:nvSpPr>
          <p:cNvPr id="11" name="Text 8"/>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STEP 4</a:t>
            </a:r>
            <a:endParaRPr lang="en-US" sz="1200" dirty="0"/>
          </a:p>
        </p:txBody>
      </p:sp>
      <p:sp>
        <p:nvSpPr>
          <p:cNvPr id="6" name="Text 4"/>
          <p:cNvSpPr txBox="1"/>
          <p:nvPr/>
        </p:nvSpPr>
        <p:spPr>
          <a:xfrm>
            <a:off x="457200" y="1143000"/>
            <a:ext cx="1078992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Submitting an application — the iGO e-App</a:t>
            </a:r>
            <a:endParaRPr lang="en-US" sz="3200" dirty="0"/>
          </a:p>
        </p:txBody>
      </p:sp>
      <p:sp>
        <p:nvSpPr>
          <p:cNvPr id="7" name="Text 5"/>
          <p:cNvSpPr txBox="1"/>
          <p:nvPr/>
        </p:nvSpPr>
        <p:spPr>
          <a:xfrm>
            <a:off x="457200" y="1783080"/>
            <a:ext cx="10515600" cy="457200"/>
          </a:xfrm>
          <a:prstGeom prst="rect">
            <a:avLst/>
          </a:prstGeom>
          <a:noFill/>
          <a:ln/>
        </p:spPr>
        <p:txBody>
          <a:bodyPr wrap="square" lIns="0" tIns="0" rIns="0" bIns="0" rtlCol="0" anchor="ctr"/>
          <a:lstStyle/>
          <a:p>
            <a:pPr indent="0" marL="0">
              <a:buNone/>
            </a:pPr>
            <a:r>
              <a:rPr lang="en-US" sz="1400" dirty="0">
                <a:solidFill>
                  <a:srgbClr val="5B6B7A"/>
                </a:solidFill>
                <a:latin typeface="Calibri" pitchFamily="34" charset="0"/>
                <a:ea typeface="Calibri" pitchFamily="34" charset="-122"/>
                <a:cs typeface="Calibri" pitchFamily="34" charset="-120"/>
              </a:rPr>
              <a:t>Most of our carriers support e-applications through iPipeline's iGO platform — faster and cleaner than paper.</a:t>
            </a:r>
            <a:endParaRPr lang="en-US" sz="1400" dirty="0"/>
          </a:p>
        </p:txBody>
      </p:sp>
      <p:sp>
        <p:nvSpPr>
          <p:cNvPr id="8" name="Shape 6"/>
          <p:cNvSpPr/>
          <p:nvPr/>
        </p:nvSpPr>
        <p:spPr>
          <a:xfrm>
            <a:off x="457200" y="2560320"/>
            <a:ext cx="2088490" cy="1051560"/>
          </a:xfrm>
          <a:prstGeom prst="roundRect">
            <a:avLst>
              <a:gd name="adj" fmla="val 6957"/>
            </a:avLst>
          </a:prstGeom>
          <a:solidFill>
            <a:srgbClr val="EAF6F8"/>
          </a:solidFill>
          <a:ln/>
        </p:spPr>
      </p:sp>
      <p:sp>
        <p:nvSpPr>
          <p:cNvPr id="9" name="Text 7"/>
          <p:cNvSpPr txBox="1"/>
          <p:nvPr/>
        </p:nvSpPr>
        <p:spPr>
          <a:xfrm>
            <a:off x="566928" y="2633472"/>
            <a:ext cx="548640" cy="365760"/>
          </a:xfrm>
          <a:prstGeom prst="rect">
            <a:avLst/>
          </a:prstGeom>
          <a:noFill/>
          <a:ln/>
        </p:spPr>
        <p:txBody>
          <a:bodyPr wrap="square" lIns="0" tIns="0" rIns="0" bIns="0" rtlCol="0" anchor="ctr"/>
          <a:lstStyle/>
          <a:p>
            <a:pPr indent="0" marL="0">
              <a:buNone/>
            </a:pPr>
            <a:r>
              <a:rPr lang="en-US" sz="2000" b="1" dirty="0">
                <a:solidFill>
                  <a:srgbClr val="0E2A47"/>
                </a:solidFill>
                <a:latin typeface="Cambria" pitchFamily="34" charset="0"/>
                <a:ea typeface="Cambria" pitchFamily="34" charset="-122"/>
                <a:cs typeface="Cambria" pitchFamily="34" charset="-120"/>
              </a:rPr>
              <a:t>1</a:t>
            </a:r>
            <a:endParaRPr lang="en-US" sz="2000" dirty="0"/>
          </a:p>
        </p:txBody>
      </p:sp>
      <p:sp>
        <p:nvSpPr>
          <p:cNvPr id="10" name="Text 8"/>
          <p:cNvSpPr txBox="1"/>
          <p:nvPr/>
        </p:nvSpPr>
        <p:spPr>
          <a:xfrm>
            <a:off x="566928" y="3017520"/>
            <a:ext cx="1869034" cy="548640"/>
          </a:xfrm>
          <a:prstGeom prst="rect">
            <a:avLst/>
          </a:prstGeom>
          <a:noFill/>
          <a:ln/>
        </p:spPr>
        <p:txBody>
          <a:bodyPr wrap="square" lIns="0" tIns="0" rIns="0" bIns="0" rtlCol="0" anchor="ctr"/>
          <a:lstStyle/>
          <a:p>
            <a:pPr indent="0" marL="0">
              <a:lnSpc>
                <a:spcPct val="110000"/>
              </a:lnSpc>
              <a:buNone/>
            </a:pPr>
            <a:r>
              <a:rPr lang="en-US" sz="1150" b="1" dirty="0">
                <a:solidFill>
                  <a:srgbClr val="1B2733"/>
                </a:solidFill>
                <a:latin typeface="Calibri" pitchFamily="34" charset="0"/>
                <a:ea typeface="Calibri" pitchFamily="34" charset="-122"/>
                <a:cs typeface="Calibri" pitchFamily="34" charset="-120"/>
              </a:rPr>
              <a:t>Go to srsinc.com</a:t>
            </a:r>
            <a:endParaRPr lang="en-US" sz="1150" dirty="0"/>
          </a:p>
        </p:txBody>
      </p:sp>
      <p:sp>
        <p:nvSpPr>
          <p:cNvPr id="11" name="Text 9"/>
          <p:cNvSpPr txBox="1"/>
          <p:nvPr/>
        </p:nvSpPr>
        <p:spPr>
          <a:xfrm>
            <a:off x="2545690" y="2880360"/>
            <a:ext cx="201168" cy="365760"/>
          </a:xfrm>
          <a:prstGeom prst="rect">
            <a:avLst/>
          </a:prstGeom>
          <a:noFill/>
          <a:ln/>
        </p:spPr>
        <p:txBody>
          <a:bodyPr wrap="square" lIns="0" tIns="0" rIns="0" bIns="0" rtlCol="0" anchor="ctr"/>
          <a:lstStyle/>
          <a:p>
            <a:pPr algn="ctr" indent="0" marL="0">
              <a:buNone/>
            </a:pPr>
            <a:r>
              <a:rPr lang="en-US" sz="1400" b="1" dirty="0">
                <a:solidFill>
                  <a:srgbClr val="5B6B7A"/>
                </a:solidFill>
                <a:latin typeface="Calibri" pitchFamily="34" charset="0"/>
                <a:ea typeface="Calibri" pitchFamily="34" charset="-122"/>
                <a:cs typeface="Calibri" pitchFamily="34" charset="-120"/>
              </a:rPr>
              <a:t>→</a:t>
            </a:r>
            <a:endParaRPr lang="en-US" sz="1400" dirty="0"/>
          </a:p>
        </p:txBody>
      </p:sp>
      <p:sp>
        <p:nvSpPr>
          <p:cNvPr id="12" name="Shape 10"/>
          <p:cNvSpPr/>
          <p:nvPr/>
        </p:nvSpPr>
        <p:spPr>
          <a:xfrm>
            <a:off x="2746858" y="2560320"/>
            <a:ext cx="2088490" cy="1051560"/>
          </a:xfrm>
          <a:prstGeom prst="roundRect">
            <a:avLst>
              <a:gd name="adj" fmla="val 6957"/>
            </a:avLst>
          </a:prstGeom>
          <a:solidFill>
            <a:srgbClr val="EAF6F8"/>
          </a:solidFill>
          <a:ln/>
        </p:spPr>
      </p:sp>
      <p:sp>
        <p:nvSpPr>
          <p:cNvPr id="13" name="Text 11"/>
          <p:cNvSpPr txBox="1"/>
          <p:nvPr/>
        </p:nvSpPr>
        <p:spPr>
          <a:xfrm>
            <a:off x="2856586" y="2633472"/>
            <a:ext cx="548640" cy="365760"/>
          </a:xfrm>
          <a:prstGeom prst="rect">
            <a:avLst/>
          </a:prstGeom>
          <a:noFill/>
          <a:ln/>
        </p:spPr>
        <p:txBody>
          <a:bodyPr wrap="square" lIns="0" tIns="0" rIns="0" bIns="0" rtlCol="0" anchor="ctr"/>
          <a:lstStyle/>
          <a:p>
            <a:pPr indent="0" marL="0">
              <a:buNone/>
            </a:pPr>
            <a:r>
              <a:rPr lang="en-US" sz="2000" b="1" dirty="0">
                <a:solidFill>
                  <a:srgbClr val="0E2A47"/>
                </a:solidFill>
                <a:latin typeface="Cambria" pitchFamily="34" charset="0"/>
                <a:ea typeface="Cambria" pitchFamily="34" charset="-122"/>
                <a:cs typeface="Cambria" pitchFamily="34" charset="-120"/>
              </a:rPr>
              <a:t>2</a:t>
            </a:r>
            <a:endParaRPr lang="en-US" sz="2000" dirty="0"/>
          </a:p>
        </p:txBody>
      </p:sp>
      <p:sp>
        <p:nvSpPr>
          <p:cNvPr id="14" name="Text 12"/>
          <p:cNvSpPr txBox="1"/>
          <p:nvPr/>
        </p:nvSpPr>
        <p:spPr>
          <a:xfrm>
            <a:off x="2856586" y="3017520"/>
            <a:ext cx="1869034" cy="548640"/>
          </a:xfrm>
          <a:prstGeom prst="rect">
            <a:avLst/>
          </a:prstGeom>
          <a:noFill/>
          <a:ln/>
        </p:spPr>
        <p:txBody>
          <a:bodyPr wrap="square" lIns="0" tIns="0" rIns="0" bIns="0" rtlCol="0" anchor="ctr"/>
          <a:lstStyle/>
          <a:p>
            <a:pPr indent="0" marL="0">
              <a:lnSpc>
                <a:spcPct val="110000"/>
              </a:lnSpc>
              <a:buNone/>
            </a:pPr>
            <a:r>
              <a:rPr lang="en-US" sz="1150" b="1" dirty="0">
                <a:solidFill>
                  <a:srgbClr val="1B2733"/>
                </a:solidFill>
                <a:latin typeface="Calibri" pitchFamily="34" charset="0"/>
                <a:ea typeface="Calibri" pitchFamily="34" charset="-122"/>
                <a:cs typeface="Calibri" pitchFamily="34" charset="-120"/>
              </a:rPr>
              <a:t>Tools → Forms &amp; Applications</a:t>
            </a:r>
            <a:endParaRPr lang="en-US" sz="1150" dirty="0"/>
          </a:p>
        </p:txBody>
      </p:sp>
      <p:sp>
        <p:nvSpPr>
          <p:cNvPr id="15" name="Text 13"/>
          <p:cNvSpPr txBox="1"/>
          <p:nvPr/>
        </p:nvSpPr>
        <p:spPr>
          <a:xfrm>
            <a:off x="4835347" y="2880360"/>
            <a:ext cx="201168" cy="365760"/>
          </a:xfrm>
          <a:prstGeom prst="rect">
            <a:avLst/>
          </a:prstGeom>
          <a:noFill/>
          <a:ln/>
        </p:spPr>
        <p:txBody>
          <a:bodyPr wrap="square" lIns="0" tIns="0" rIns="0" bIns="0" rtlCol="0" anchor="ctr"/>
          <a:lstStyle/>
          <a:p>
            <a:pPr algn="ctr" indent="0" marL="0">
              <a:buNone/>
            </a:pPr>
            <a:r>
              <a:rPr lang="en-US" sz="1400" b="1" dirty="0">
                <a:solidFill>
                  <a:srgbClr val="5B6B7A"/>
                </a:solidFill>
                <a:latin typeface="Calibri" pitchFamily="34" charset="0"/>
                <a:ea typeface="Calibri" pitchFamily="34" charset="-122"/>
                <a:cs typeface="Calibri" pitchFamily="34" charset="-120"/>
              </a:rPr>
              <a:t>→</a:t>
            </a:r>
            <a:endParaRPr lang="en-US" sz="1400" dirty="0"/>
          </a:p>
        </p:txBody>
      </p:sp>
      <p:sp>
        <p:nvSpPr>
          <p:cNvPr id="16" name="Shape 14"/>
          <p:cNvSpPr/>
          <p:nvPr/>
        </p:nvSpPr>
        <p:spPr>
          <a:xfrm>
            <a:off x="5036515" y="2560320"/>
            <a:ext cx="2088490" cy="1051560"/>
          </a:xfrm>
          <a:prstGeom prst="roundRect">
            <a:avLst>
              <a:gd name="adj" fmla="val 6957"/>
            </a:avLst>
          </a:prstGeom>
          <a:solidFill>
            <a:srgbClr val="EAF6F8"/>
          </a:solidFill>
          <a:ln/>
        </p:spPr>
      </p:sp>
      <p:sp>
        <p:nvSpPr>
          <p:cNvPr id="17" name="Text 15"/>
          <p:cNvSpPr txBox="1"/>
          <p:nvPr/>
        </p:nvSpPr>
        <p:spPr>
          <a:xfrm>
            <a:off x="5146243" y="2633472"/>
            <a:ext cx="548640" cy="365760"/>
          </a:xfrm>
          <a:prstGeom prst="rect">
            <a:avLst/>
          </a:prstGeom>
          <a:noFill/>
          <a:ln/>
        </p:spPr>
        <p:txBody>
          <a:bodyPr wrap="square" lIns="0" tIns="0" rIns="0" bIns="0" rtlCol="0" anchor="ctr"/>
          <a:lstStyle/>
          <a:p>
            <a:pPr indent="0" marL="0">
              <a:buNone/>
            </a:pPr>
            <a:r>
              <a:rPr lang="en-US" sz="2000" b="1" dirty="0">
                <a:solidFill>
                  <a:srgbClr val="0E2A47"/>
                </a:solidFill>
                <a:latin typeface="Cambria" pitchFamily="34" charset="0"/>
                <a:ea typeface="Cambria" pitchFamily="34" charset="-122"/>
                <a:cs typeface="Cambria" pitchFamily="34" charset="-120"/>
              </a:rPr>
              <a:t>3</a:t>
            </a:r>
            <a:endParaRPr lang="en-US" sz="2000" dirty="0"/>
          </a:p>
        </p:txBody>
      </p:sp>
      <p:sp>
        <p:nvSpPr>
          <p:cNvPr id="18" name="Text 16"/>
          <p:cNvSpPr txBox="1"/>
          <p:nvPr/>
        </p:nvSpPr>
        <p:spPr>
          <a:xfrm>
            <a:off x="5146243" y="3017520"/>
            <a:ext cx="1869034" cy="548640"/>
          </a:xfrm>
          <a:prstGeom prst="rect">
            <a:avLst/>
          </a:prstGeom>
          <a:noFill/>
          <a:ln/>
        </p:spPr>
        <p:txBody>
          <a:bodyPr wrap="square" lIns="0" tIns="0" rIns="0" bIns="0" rtlCol="0" anchor="ctr"/>
          <a:lstStyle/>
          <a:p>
            <a:pPr indent="0" marL="0">
              <a:lnSpc>
                <a:spcPct val="110000"/>
              </a:lnSpc>
              <a:buNone/>
            </a:pPr>
            <a:r>
              <a:rPr lang="en-US" sz="1150" b="1" dirty="0">
                <a:solidFill>
                  <a:srgbClr val="1B2733"/>
                </a:solidFill>
                <a:latin typeface="Calibri" pitchFamily="34" charset="0"/>
                <a:ea typeface="Calibri" pitchFamily="34" charset="-122"/>
                <a:cs typeface="Calibri" pitchFamily="34" charset="-120"/>
              </a:rPr>
              <a:t>Click IGO Applications</a:t>
            </a:r>
            <a:endParaRPr lang="en-US" sz="1150" dirty="0"/>
          </a:p>
        </p:txBody>
      </p:sp>
      <p:sp>
        <p:nvSpPr>
          <p:cNvPr id="19" name="Text 17"/>
          <p:cNvSpPr txBox="1"/>
          <p:nvPr/>
        </p:nvSpPr>
        <p:spPr>
          <a:xfrm>
            <a:off x="7125005" y="2880360"/>
            <a:ext cx="201168" cy="365760"/>
          </a:xfrm>
          <a:prstGeom prst="rect">
            <a:avLst/>
          </a:prstGeom>
          <a:noFill/>
          <a:ln/>
        </p:spPr>
        <p:txBody>
          <a:bodyPr wrap="square" lIns="0" tIns="0" rIns="0" bIns="0" rtlCol="0" anchor="ctr"/>
          <a:lstStyle/>
          <a:p>
            <a:pPr algn="ctr" indent="0" marL="0">
              <a:buNone/>
            </a:pPr>
            <a:r>
              <a:rPr lang="en-US" sz="1400" b="1" dirty="0">
                <a:solidFill>
                  <a:srgbClr val="5B6B7A"/>
                </a:solidFill>
                <a:latin typeface="Calibri" pitchFamily="34" charset="0"/>
                <a:ea typeface="Calibri" pitchFamily="34" charset="-122"/>
                <a:cs typeface="Calibri" pitchFamily="34" charset="-120"/>
              </a:rPr>
              <a:t>→</a:t>
            </a:r>
            <a:endParaRPr lang="en-US" sz="1400" dirty="0"/>
          </a:p>
        </p:txBody>
      </p:sp>
      <p:sp>
        <p:nvSpPr>
          <p:cNvPr id="20" name="Shape 18"/>
          <p:cNvSpPr/>
          <p:nvPr/>
        </p:nvSpPr>
        <p:spPr>
          <a:xfrm>
            <a:off x="7326173" y="2560320"/>
            <a:ext cx="2088490" cy="1051560"/>
          </a:xfrm>
          <a:prstGeom prst="roundRect">
            <a:avLst>
              <a:gd name="adj" fmla="val 6957"/>
            </a:avLst>
          </a:prstGeom>
          <a:solidFill>
            <a:srgbClr val="EAF6F8"/>
          </a:solidFill>
          <a:ln/>
        </p:spPr>
      </p:sp>
      <p:sp>
        <p:nvSpPr>
          <p:cNvPr id="21" name="Text 19"/>
          <p:cNvSpPr txBox="1"/>
          <p:nvPr/>
        </p:nvSpPr>
        <p:spPr>
          <a:xfrm>
            <a:off x="7435901" y="2633472"/>
            <a:ext cx="548640" cy="365760"/>
          </a:xfrm>
          <a:prstGeom prst="rect">
            <a:avLst/>
          </a:prstGeom>
          <a:noFill/>
          <a:ln/>
        </p:spPr>
        <p:txBody>
          <a:bodyPr wrap="square" lIns="0" tIns="0" rIns="0" bIns="0" rtlCol="0" anchor="ctr"/>
          <a:lstStyle/>
          <a:p>
            <a:pPr indent="0" marL="0">
              <a:buNone/>
            </a:pPr>
            <a:r>
              <a:rPr lang="en-US" sz="2000" b="1" dirty="0">
                <a:solidFill>
                  <a:srgbClr val="0E2A47"/>
                </a:solidFill>
                <a:latin typeface="Cambria" pitchFamily="34" charset="0"/>
                <a:ea typeface="Cambria" pitchFamily="34" charset="-122"/>
                <a:cs typeface="Cambria" pitchFamily="34" charset="-120"/>
              </a:rPr>
              <a:t>4</a:t>
            </a:r>
            <a:endParaRPr lang="en-US" sz="2000" dirty="0"/>
          </a:p>
        </p:txBody>
      </p:sp>
      <p:sp>
        <p:nvSpPr>
          <p:cNvPr id="22" name="Text 20"/>
          <p:cNvSpPr txBox="1"/>
          <p:nvPr/>
        </p:nvSpPr>
        <p:spPr>
          <a:xfrm>
            <a:off x="7435901" y="3017520"/>
            <a:ext cx="1869034" cy="548640"/>
          </a:xfrm>
          <a:prstGeom prst="rect">
            <a:avLst/>
          </a:prstGeom>
          <a:noFill/>
          <a:ln/>
        </p:spPr>
        <p:txBody>
          <a:bodyPr wrap="square" lIns="0" tIns="0" rIns="0" bIns="0" rtlCol="0" anchor="ctr"/>
          <a:lstStyle/>
          <a:p>
            <a:pPr indent="0" marL="0">
              <a:lnSpc>
                <a:spcPct val="110000"/>
              </a:lnSpc>
              <a:buNone/>
            </a:pPr>
            <a:r>
              <a:rPr lang="en-US" sz="1150" b="1" dirty="0">
                <a:solidFill>
                  <a:srgbClr val="1B2733"/>
                </a:solidFill>
                <a:latin typeface="Calibri" pitchFamily="34" charset="0"/>
                <a:ea typeface="Calibri" pitchFamily="34" charset="-122"/>
                <a:cs typeface="Calibri" pitchFamily="34" charset="-120"/>
              </a:rPr>
              <a:t>Start New Case</a:t>
            </a:r>
            <a:endParaRPr lang="en-US" sz="1150" dirty="0"/>
          </a:p>
        </p:txBody>
      </p:sp>
      <p:sp>
        <p:nvSpPr>
          <p:cNvPr id="23" name="Text 21"/>
          <p:cNvSpPr txBox="1"/>
          <p:nvPr/>
        </p:nvSpPr>
        <p:spPr>
          <a:xfrm>
            <a:off x="9414662" y="2880360"/>
            <a:ext cx="201168" cy="365760"/>
          </a:xfrm>
          <a:prstGeom prst="rect">
            <a:avLst/>
          </a:prstGeom>
          <a:noFill/>
          <a:ln/>
        </p:spPr>
        <p:txBody>
          <a:bodyPr wrap="square" lIns="0" tIns="0" rIns="0" bIns="0" rtlCol="0" anchor="ctr"/>
          <a:lstStyle/>
          <a:p>
            <a:pPr algn="ctr" indent="0" marL="0">
              <a:buNone/>
            </a:pPr>
            <a:r>
              <a:rPr lang="en-US" sz="1400" b="1" dirty="0">
                <a:solidFill>
                  <a:srgbClr val="5B6B7A"/>
                </a:solidFill>
                <a:latin typeface="Calibri" pitchFamily="34" charset="0"/>
                <a:ea typeface="Calibri" pitchFamily="34" charset="-122"/>
                <a:cs typeface="Calibri" pitchFamily="34" charset="-120"/>
              </a:rPr>
              <a:t>→</a:t>
            </a:r>
            <a:endParaRPr lang="en-US" sz="1400" dirty="0"/>
          </a:p>
        </p:txBody>
      </p:sp>
      <p:sp>
        <p:nvSpPr>
          <p:cNvPr id="24" name="Shape 22"/>
          <p:cNvSpPr/>
          <p:nvPr/>
        </p:nvSpPr>
        <p:spPr>
          <a:xfrm>
            <a:off x="9615830" y="2560320"/>
            <a:ext cx="2088490" cy="1051560"/>
          </a:xfrm>
          <a:prstGeom prst="roundRect">
            <a:avLst>
              <a:gd name="adj" fmla="val 6957"/>
            </a:avLst>
          </a:prstGeom>
          <a:solidFill>
            <a:srgbClr val="1CA9C9"/>
          </a:solidFill>
          <a:ln/>
        </p:spPr>
      </p:sp>
      <p:sp>
        <p:nvSpPr>
          <p:cNvPr id="25" name="Text 23"/>
          <p:cNvSpPr txBox="1"/>
          <p:nvPr/>
        </p:nvSpPr>
        <p:spPr>
          <a:xfrm>
            <a:off x="9725558" y="2633472"/>
            <a:ext cx="548640" cy="365760"/>
          </a:xfrm>
          <a:prstGeom prst="rect">
            <a:avLst/>
          </a:prstGeom>
          <a:noFill/>
          <a:ln/>
        </p:spPr>
        <p:txBody>
          <a:bodyPr wrap="square" lIns="0" tIns="0" rIns="0" bIns="0"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5</a:t>
            </a:r>
            <a:endParaRPr lang="en-US" sz="2000" dirty="0"/>
          </a:p>
        </p:txBody>
      </p:sp>
      <p:sp>
        <p:nvSpPr>
          <p:cNvPr id="26" name="Text 24"/>
          <p:cNvSpPr txBox="1"/>
          <p:nvPr/>
        </p:nvSpPr>
        <p:spPr>
          <a:xfrm>
            <a:off x="9725558" y="3017520"/>
            <a:ext cx="1869034" cy="548640"/>
          </a:xfrm>
          <a:prstGeom prst="rect">
            <a:avLst/>
          </a:prstGeom>
          <a:noFill/>
          <a:ln/>
        </p:spPr>
        <p:txBody>
          <a:bodyPr wrap="square" lIns="0" tIns="0" rIns="0" bIns="0" rtlCol="0" anchor="ctr"/>
          <a:lstStyle/>
          <a:p>
            <a:pPr indent="0" marL="0">
              <a:lnSpc>
                <a:spcPct val="110000"/>
              </a:lnSpc>
              <a:buNone/>
            </a:pPr>
            <a:r>
              <a:rPr lang="en-US" sz="1150" b="1" dirty="0">
                <a:solidFill>
                  <a:srgbClr val="081A2C"/>
                </a:solidFill>
                <a:latin typeface="Calibri" pitchFamily="34" charset="0"/>
                <a:ea typeface="Calibri" pitchFamily="34" charset="-122"/>
                <a:cs typeface="Calibri" pitchFamily="34" charset="-120"/>
              </a:rPr>
              <a:t>Choose carrier &amp; product</a:t>
            </a:r>
            <a:endParaRPr lang="en-US" sz="1150" dirty="0"/>
          </a:p>
        </p:txBody>
      </p:sp>
      <p:sp>
        <p:nvSpPr>
          <p:cNvPr id="27" name="Shape 25"/>
          <p:cNvSpPr/>
          <p:nvPr/>
        </p:nvSpPr>
        <p:spPr>
          <a:xfrm>
            <a:off x="457200" y="3977640"/>
            <a:ext cx="11247120" cy="2148840"/>
          </a:xfrm>
          <a:prstGeom prst="roundRect">
            <a:avLst>
              <a:gd name="adj" fmla="val 4255"/>
            </a:avLst>
          </a:prstGeom>
          <a:solidFill>
            <a:srgbClr val="0E2A47"/>
          </a:solidFill>
          <a:ln/>
        </p:spPr>
      </p:sp>
      <p:sp>
        <p:nvSpPr>
          <p:cNvPr id="28" name="Text 26"/>
          <p:cNvSpPr txBox="1"/>
          <p:nvPr/>
        </p:nvSpPr>
        <p:spPr>
          <a:xfrm>
            <a:off x="731520" y="4206240"/>
            <a:ext cx="3657600" cy="274320"/>
          </a:xfrm>
          <a:prstGeom prst="rect">
            <a:avLst/>
          </a:prstGeom>
          <a:noFill/>
          <a:ln/>
        </p:spPr>
        <p:txBody>
          <a:bodyPr wrap="square" lIns="0" tIns="0" rIns="0" bIns="0" rtlCol="0" anchor="ctr"/>
          <a:lstStyle/>
          <a:p>
            <a:pPr indent="0" marL="0">
              <a:buNone/>
            </a:pPr>
            <a:r>
              <a:rPr lang="en-US" sz="1100" b="1" spc="100" kern="0" dirty="0">
                <a:solidFill>
                  <a:srgbClr val="1CA9C9"/>
                </a:solidFill>
                <a:latin typeface="Calibri" pitchFamily="34" charset="0"/>
                <a:ea typeface="Calibri" pitchFamily="34" charset="-122"/>
                <a:cs typeface="Calibri" pitchFamily="34" charset="-120"/>
              </a:rPr>
              <a:t>WHAT “IGO” MEANS</a:t>
            </a:r>
            <a:endParaRPr lang="en-US" sz="1100" dirty="0"/>
          </a:p>
        </p:txBody>
      </p:sp>
      <p:sp>
        <p:nvSpPr>
          <p:cNvPr id="29" name="Text 27"/>
          <p:cNvSpPr txBox="1"/>
          <p:nvPr/>
        </p:nvSpPr>
        <p:spPr>
          <a:xfrm>
            <a:off x="731520" y="4526280"/>
            <a:ext cx="10698480" cy="822960"/>
          </a:xfrm>
          <a:prstGeom prst="rect">
            <a:avLst/>
          </a:prstGeom>
          <a:noFill/>
          <a:ln/>
        </p:spPr>
        <p:txBody>
          <a:bodyPr wrap="square" lIns="0" tIns="0" rIns="0" bIns="0" rtlCol="0" anchor="ctr"/>
          <a:lstStyle/>
          <a:p>
            <a:pPr indent="0" marL="0">
              <a:lnSpc>
                <a:spcPct val="125000"/>
              </a:lnSpc>
              <a:buNone/>
            </a:pPr>
            <a:r>
              <a:rPr lang="en-US" sz="1500" b="1" dirty="0">
                <a:solidFill>
                  <a:srgbClr val="FFFFFF"/>
                </a:solidFill>
                <a:latin typeface="Calibri" pitchFamily="34" charset="0"/>
                <a:ea typeface="Calibri" pitchFamily="34" charset="-122"/>
                <a:cs typeface="Calibri" pitchFamily="34" charset="-120"/>
              </a:rPr>
              <a:t>IGO stands for “In Good Order.” </a:t>
            </a:r>
            <a:pPr indent="0" marL="0">
              <a:lnSpc>
                <a:spcPct val="125000"/>
              </a:lnSpc>
              <a:buNone/>
            </a:pPr>
            <a:r>
              <a:rPr lang="en-US" sz="1300" dirty="0">
                <a:solidFill>
                  <a:srgbClr val="DCE9EE"/>
                </a:solidFill>
                <a:latin typeface="Calibri" pitchFamily="34" charset="0"/>
                <a:ea typeface="Calibri" pitchFamily="34" charset="-122"/>
                <a:cs typeface="Calibri" pitchFamily="34" charset="-120"/>
              </a:rPr>
              <a:t>Every field highlighted in yellow still needs to be completed; it turns to a green checkmark once it's filled in correctly. The system won't let you submit until every field is green, so what lands on our desk is always complete.</a:t>
            </a:r>
            <a:endParaRPr lang="en-US" sz="1500" dirty="0"/>
          </a:p>
        </p:txBody>
      </p:sp>
      <p:sp>
        <p:nvSpPr>
          <p:cNvPr id="30" name="Text 28"/>
          <p:cNvSpPr txBox="1"/>
          <p:nvPr/>
        </p:nvSpPr>
        <p:spPr>
          <a:xfrm>
            <a:off x="731520" y="5440680"/>
            <a:ext cx="10424160" cy="548640"/>
          </a:xfrm>
          <a:prstGeom prst="rect">
            <a:avLst/>
          </a:prstGeom>
          <a:noFill/>
          <a:ln/>
        </p:spPr>
        <p:txBody>
          <a:bodyPr wrap="square" lIns="0" tIns="0" rIns="0" bIns="0" rtlCol="0" anchor="ctr"/>
          <a:lstStyle/>
          <a:p>
            <a:pPr indent="0" marL="0">
              <a:buNone/>
            </a:pPr>
            <a:r>
              <a:rPr lang="en-US" sz="1200" i="1" dirty="0">
                <a:solidFill>
                  <a:srgbClr val="9FC3D2"/>
                </a:solidFill>
                <a:latin typeface="Calibri" pitchFamily="34" charset="0"/>
                <a:ea typeface="Calibri" pitchFamily="34" charset="-122"/>
                <a:cs typeface="Calibri" pitchFamily="34" charset="-120"/>
              </a:rPr>
              <a:t>Once you e-sign and submit, it comes straight to us — we start tracking it immediately.</a:t>
            </a:r>
            <a:endParaRPr lang="en-US" sz="1200" dirty="0"/>
          </a:p>
        </p:txBody>
      </p:sp>
      <p:sp>
        <p:nvSpPr>
          <p:cNvPr id="31" name="Text 29"/>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STAYING IN THE LOOP</a:t>
            </a:r>
            <a:endParaRPr lang="en-US" sz="1200" dirty="0"/>
          </a:p>
        </p:txBody>
      </p:sp>
      <p:sp>
        <p:nvSpPr>
          <p:cNvPr id="6" name="Text 4"/>
          <p:cNvSpPr txBox="1"/>
          <p:nvPr/>
        </p:nvSpPr>
        <p:spPr>
          <a:xfrm>
            <a:off x="457200" y="1143000"/>
            <a:ext cx="1078992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Case status &amp; communication</a:t>
            </a:r>
            <a:endParaRPr lang="en-US" sz="3200" dirty="0"/>
          </a:p>
        </p:txBody>
      </p:sp>
      <p:sp>
        <p:nvSpPr>
          <p:cNvPr id="7" name="Text 5"/>
          <p:cNvSpPr txBox="1"/>
          <p:nvPr/>
        </p:nvSpPr>
        <p:spPr>
          <a:xfrm>
            <a:off x="457200" y="1874520"/>
            <a:ext cx="5212080" cy="4114800"/>
          </a:xfrm>
          <a:prstGeom prst="rect">
            <a:avLst/>
          </a:prstGeom>
          <a:noFill/>
          <a:ln/>
        </p:spPr>
        <p:txBody>
          <a:bodyPr wrap="square" lIns="0" tIns="0" rIns="0" bIns="0" rtlCol="0" anchor="ctr"/>
          <a:lstStyle/>
          <a:p>
            <a:pPr indent="0" marL="0">
              <a:lnSpc>
                <a:spcPct val="130000"/>
              </a:lnSpc>
              <a:buNone/>
            </a:pPr>
            <a:r>
              <a:rPr lang="en-US" sz="1300" dirty="0">
                <a:solidFill>
                  <a:srgbClr val="1B2733"/>
                </a:solidFill>
                <a:latin typeface="Calibri" pitchFamily="34" charset="0"/>
                <a:ea typeface="Calibri" pitchFamily="34" charset="-122"/>
                <a:cs typeface="Calibri" pitchFamily="34" charset="-120"/>
              </a:rPr>
              <a:t>Kim Fick, our Senior Case Manager, keeps every case moving and keeps you posted:
</a:t>
            </a:r>
            <a:pPr indent="0" marL="0">
              <a:lnSpc>
                <a:spcPct val="130000"/>
              </a:lnSpc>
              <a:buNone/>
            </a:pPr>
            <a:r>
              <a:rPr lang="en-US" sz="1250" dirty="0">
                <a:solidFill>
                  <a:srgbClr val="1B2733"/>
                </a:solidFill>
                <a:latin typeface="Calibri" pitchFamily="34" charset="0"/>
                <a:ea typeface="Calibri" pitchFamily="34" charset="-122"/>
                <a:cs typeface="Calibri" pitchFamily="34" charset="-120"/>
              </a:rPr>
              <a:t>•  Status-change emails as your case moves through underwriting
</a:t>
            </a:r>
            <a:pPr indent="0" marL="0">
              <a:lnSpc>
                <a:spcPct val="130000"/>
              </a:lnSpc>
              <a:buNone/>
            </a:pPr>
            <a:r>
              <a:rPr lang="en-US" sz="1250" dirty="0">
                <a:solidFill>
                  <a:srgbClr val="1B2733"/>
                </a:solidFill>
                <a:latin typeface="Calibri" pitchFamily="34" charset="0"/>
                <a:ea typeface="Calibri" pitchFamily="34" charset="-122"/>
                <a:cs typeface="Calibri" pitchFamily="34" charset="-120"/>
              </a:rPr>
              <a:t>•  A pending-cases report every Friday morning, automatically
</a:t>
            </a:r>
            <a:pPr indent="0" marL="0">
              <a:lnSpc>
                <a:spcPct val="130000"/>
              </a:lnSpc>
              <a:buNone/>
            </a:pPr>
            <a:r>
              <a:rPr lang="en-US" sz="1250" dirty="0">
                <a:solidFill>
                  <a:srgbClr val="1B2733"/>
                </a:solidFill>
                <a:latin typeface="Calibri" pitchFamily="34" charset="0"/>
                <a:ea typeface="Calibri" pitchFamily="34" charset="-122"/>
                <a:cs typeface="Calibri" pitchFamily="34" charset="-120"/>
              </a:rPr>
              <a:t>•  Real-time status anytime in My Business Portal
</a:t>
            </a:r>
            <a:pPr indent="0" marL="0">
              <a:lnSpc>
                <a:spcPct val="130000"/>
              </a:lnSpc>
              <a:buNone/>
            </a:pPr>
            <a:r>
              <a:rPr lang="en-US" sz="1250" i="1" dirty="0">
                <a:solidFill>
                  <a:srgbClr val="5B6B7A"/>
                </a:solidFill>
                <a:latin typeface="Calibri" pitchFamily="34" charset="0"/>
                <a:ea typeface="Calibri" pitchFamily="34" charset="-122"/>
                <a:cs typeface="Calibri" pitchFamily="34" charset="-120"/>
              </a:rPr>
              <a:t>Haven't heard back in a day or two? Don't wait — call or email your case manager directly.</a:t>
            </a:r>
            <a:endParaRPr lang="en-US" sz="1300" dirty="0"/>
          </a:p>
        </p:txBody>
      </p:sp>
      <p:sp>
        <p:nvSpPr>
          <p:cNvPr id="8" name="Shape 6"/>
          <p:cNvSpPr/>
          <p:nvPr/>
        </p:nvSpPr>
        <p:spPr>
          <a:xfrm>
            <a:off x="6117336" y="1728216"/>
            <a:ext cx="5687568" cy="3758184"/>
          </a:xfrm>
          <a:prstGeom prst="rect">
            <a:avLst/>
          </a:prstGeom>
          <a:solidFill>
            <a:srgbClr val="FFFFFF"/>
          </a:solidFill>
          <a:ln w="12700">
            <a:solidFill>
              <a:srgbClr val="D8E2E8"/>
            </a:solidFill>
            <a:prstDash val="solid"/>
          </a:ln>
          <a:effectLst>
            <a:outerShdw sx="100000" sy="100000" kx="0" ky="0" algn="bl" rotWithShape="0" blurRad="127000" dist="38100" dir="5400000">
              <a:srgbClr val="0E2A47">
                <a:alpha val="25000"/>
              </a:srgbClr>
            </a:outerShdw>
          </a:effectLst>
        </p:spPr>
      </p:sp>
      <p:pic>
        <p:nvPicPr>
          <p:cNvPr id="9" name="Image 0" descr="assets/site_portal.png">    </p:cNvPr>
          <p:cNvPicPr>
            <a:picLocks noChangeAspect="1"/>
          </p:cNvPicPr>
          <p:nvPr/>
        </p:nvPicPr>
        <p:blipFill>
          <a:blip r:embed="rId1"/>
          <a:stretch>
            <a:fillRect/>
          </a:stretch>
        </p:blipFill>
        <p:spPr>
          <a:xfrm>
            <a:off x="6172200" y="1783080"/>
            <a:ext cx="5577840" cy="3648456"/>
          </a:xfrm>
          <a:prstGeom prst="rect">
            <a:avLst/>
          </a:prstGeom>
        </p:spPr>
      </p:pic>
      <p:sp>
        <p:nvSpPr>
          <p:cNvPr id="10" name="Text 7"/>
          <p:cNvSpPr txBox="1"/>
          <p:nvPr/>
        </p:nvSpPr>
        <p:spPr>
          <a:xfrm>
            <a:off x="6172200" y="5532120"/>
            <a:ext cx="5577840" cy="365760"/>
          </a:xfrm>
          <a:prstGeom prst="rect">
            <a:avLst/>
          </a:prstGeom>
          <a:noFill/>
          <a:ln/>
        </p:spPr>
        <p:txBody>
          <a:bodyPr wrap="square" lIns="0" tIns="0" rIns="0" bIns="0" rtlCol="0" anchor="ctr"/>
          <a:lstStyle/>
          <a:p>
            <a:pPr algn="ctr" indent="0" marL="0">
              <a:buNone/>
            </a:pPr>
            <a:r>
              <a:rPr lang="en-US" sz="1050" i="1" dirty="0">
                <a:solidFill>
                  <a:srgbClr val="5B6B7A"/>
                </a:solidFill>
                <a:latin typeface="Calibri" pitchFamily="34" charset="0"/>
                <a:ea typeface="Calibri" pitchFamily="34" charset="-122"/>
                <a:cs typeface="Calibri" pitchFamily="34" charset="-120"/>
              </a:rPr>
              <a:t>srsinc.com → Tools → My Business Portal</a:t>
            </a:r>
            <a:endParaRPr lang="en-US" sz="1050" dirty="0"/>
          </a:p>
        </p:txBody>
      </p:sp>
      <p:sp>
        <p:nvSpPr>
          <p:cNvPr id="11" name="Text 8"/>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THE FINISH LINE</a:t>
            </a:r>
            <a:endParaRPr lang="en-US" sz="1200" dirty="0"/>
          </a:p>
        </p:txBody>
      </p:sp>
      <p:sp>
        <p:nvSpPr>
          <p:cNvPr id="6" name="Text 4"/>
          <p:cNvSpPr txBox="1"/>
          <p:nvPr/>
        </p:nvSpPr>
        <p:spPr>
          <a:xfrm>
            <a:off x="457200" y="1143000"/>
            <a:ext cx="1078992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Policy delivery &amp; getting paid</a:t>
            </a:r>
            <a:endParaRPr lang="en-US" sz="3200" dirty="0"/>
          </a:p>
        </p:txBody>
      </p:sp>
      <p:sp>
        <p:nvSpPr>
          <p:cNvPr id="7" name="Shape 5"/>
          <p:cNvSpPr/>
          <p:nvPr/>
        </p:nvSpPr>
        <p:spPr>
          <a:xfrm>
            <a:off x="457200" y="1965960"/>
            <a:ext cx="5257800" cy="4160520"/>
          </a:xfrm>
          <a:prstGeom prst="roundRect">
            <a:avLst>
              <a:gd name="adj" fmla="val 2198"/>
            </a:avLst>
          </a:prstGeom>
          <a:solidFill>
            <a:srgbClr val="EAF6F8"/>
          </a:solidFill>
          <a:ln/>
        </p:spPr>
      </p:sp>
      <p:sp>
        <p:nvSpPr>
          <p:cNvPr id="8" name="Text 6"/>
          <p:cNvSpPr txBox="1"/>
          <p:nvPr/>
        </p:nvSpPr>
        <p:spPr>
          <a:xfrm>
            <a:off x="731520" y="2240280"/>
            <a:ext cx="4709160" cy="320040"/>
          </a:xfrm>
          <a:prstGeom prst="rect">
            <a:avLst/>
          </a:prstGeom>
          <a:noFill/>
          <a:ln/>
        </p:spPr>
        <p:txBody>
          <a:bodyPr wrap="square" lIns="0" tIns="0" rIns="0" bIns="0" rtlCol="0" anchor="ctr"/>
          <a:lstStyle/>
          <a:p>
            <a:pPr indent="0" marL="0">
              <a:buNone/>
            </a:pPr>
            <a:r>
              <a:rPr lang="en-US" sz="1200" b="1" spc="100" kern="0" dirty="0">
                <a:solidFill>
                  <a:srgbClr val="0E7A93"/>
                </a:solidFill>
                <a:latin typeface="Calibri" pitchFamily="34" charset="0"/>
                <a:ea typeface="Calibri" pitchFamily="34" charset="-122"/>
                <a:cs typeface="Calibri" pitchFamily="34" charset="-120"/>
              </a:rPr>
              <a:t>POLICY DELIVERY</a:t>
            </a:r>
            <a:endParaRPr lang="en-US" sz="1200" dirty="0"/>
          </a:p>
        </p:txBody>
      </p:sp>
      <p:sp>
        <p:nvSpPr>
          <p:cNvPr id="9" name="Text 7"/>
          <p:cNvSpPr txBox="1"/>
          <p:nvPr/>
        </p:nvSpPr>
        <p:spPr>
          <a:xfrm>
            <a:off x="731520" y="2743200"/>
            <a:ext cx="4709160" cy="1645920"/>
          </a:xfrm>
          <a:prstGeom prst="rect">
            <a:avLst/>
          </a:prstGeom>
          <a:noFill/>
          <a:ln/>
        </p:spPr>
        <p:txBody>
          <a:bodyPr wrap="square" lIns="0" tIns="0" rIns="0" bIns="0" rtlCol="0" anchor="ctr"/>
          <a:lstStyle/>
          <a:p>
            <a:pPr indent="0" marL="0">
              <a:lnSpc>
                <a:spcPct val="130000"/>
              </a:lnSpc>
              <a:buNone/>
            </a:pPr>
            <a:r>
              <a:rPr lang="en-US" sz="1400" b="1" dirty="0">
                <a:solidFill>
                  <a:srgbClr val="0E2A47"/>
                </a:solidFill>
                <a:latin typeface="Calibri" pitchFamily="34" charset="0"/>
                <a:ea typeface="Calibri" pitchFamily="34" charset="-122"/>
                <a:cs typeface="Calibri" pitchFamily="34" charset="-120"/>
              </a:rPr>
              <a:t>Most carriers now support e-delivery — use it.
</a:t>
            </a:r>
            <a:pPr indent="0" marL="0">
              <a:lnSpc>
                <a:spcPct val="130000"/>
              </a:lnSpc>
              <a:buNone/>
            </a:pPr>
            <a:r>
              <a:rPr lang="en-US" sz="1300" dirty="0">
                <a:solidFill>
                  <a:srgbClr val="1B2733"/>
                </a:solidFill>
                <a:latin typeface="Calibri" pitchFamily="34" charset="0"/>
                <a:ea typeface="Calibri" pitchFamily="34" charset="-122"/>
                <a:cs typeface="Calibri" pitchFamily="34" charset="-120"/>
              </a:rPr>
              <a:t>A paper policy adds 2–3 weeks to your cycle time. Once the policy is e-delivered, e-signed, and the client pays, it goes in force.</a:t>
            </a:r>
            <a:endParaRPr lang="en-US" sz="1400" dirty="0"/>
          </a:p>
        </p:txBody>
      </p:sp>
      <p:sp>
        <p:nvSpPr>
          <p:cNvPr id="10" name="Shape 8"/>
          <p:cNvSpPr/>
          <p:nvPr/>
        </p:nvSpPr>
        <p:spPr>
          <a:xfrm>
            <a:off x="6016752" y="1965960"/>
            <a:ext cx="5257800" cy="4160520"/>
          </a:xfrm>
          <a:prstGeom prst="roundRect">
            <a:avLst>
              <a:gd name="adj" fmla="val 2198"/>
            </a:avLst>
          </a:prstGeom>
          <a:solidFill>
            <a:srgbClr val="0E2A47"/>
          </a:solidFill>
          <a:ln/>
        </p:spPr>
      </p:sp>
      <p:sp>
        <p:nvSpPr>
          <p:cNvPr id="11" name="Text 9"/>
          <p:cNvSpPr txBox="1"/>
          <p:nvPr/>
        </p:nvSpPr>
        <p:spPr>
          <a:xfrm>
            <a:off x="6291072" y="2240280"/>
            <a:ext cx="4709160" cy="320040"/>
          </a:xfrm>
          <a:prstGeom prst="rect">
            <a:avLst/>
          </a:prstGeom>
          <a:noFill/>
          <a:ln/>
        </p:spPr>
        <p:txBody>
          <a:bodyPr wrap="square" lIns="0" tIns="0" rIns="0" bIns="0" rtlCol="0" anchor="ctr"/>
          <a:lstStyle/>
          <a:p>
            <a:pPr indent="0" marL="0">
              <a:buNone/>
            </a:pPr>
            <a:r>
              <a:rPr lang="en-US" sz="1200" b="1" spc="100" kern="0" dirty="0">
                <a:solidFill>
                  <a:srgbClr val="1CA9C9"/>
                </a:solidFill>
                <a:latin typeface="Calibri" pitchFamily="34" charset="0"/>
                <a:ea typeface="Calibri" pitchFamily="34" charset="-122"/>
                <a:cs typeface="Calibri" pitchFamily="34" charset="-120"/>
              </a:rPr>
              <a:t>GETTING PAID</a:t>
            </a:r>
            <a:endParaRPr lang="en-US" sz="1200" dirty="0"/>
          </a:p>
        </p:txBody>
      </p:sp>
      <p:sp>
        <p:nvSpPr>
          <p:cNvPr id="12" name="Text 10"/>
          <p:cNvSpPr txBox="1"/>
          <p:nvPr/>
        </p:nvSpPr>
        <p:spPr>
          <a:xfrm>
            <a:off x="6291072" y="2743200"/>
            <a:ext cx="4709160" cy="1828800"/>
          </a:xfrm>
          <a:prstGeom prst="rect">
            <a:avLst/>
          </a:prstGeom>
          <a:noFill/>
          <a:ln/>
        </p:spPr>
        <p:txBody>
          <a:bodyPr wrap="square" lIns="0" tIns="0" rIns="0" bIns="0" rtlCol="0" anchor="ctr"/>
          <a:lstStyle/>
          <a:p>
            <a:pPr indent="0" marL="0">
              <a:lnSpc>
                <a:spcPct val="130000"/>
              </a:lnSpc>
              <a:buNone/>
            </a:pPr>
            <a:r>
              <a:rPr lang="en-US" sz="1400" b="1" dirty="0">
                <a:solidFill>
                  <a:srgbClr val="FFFFFF"/>
                </a:solidFill>
                <a:latin typeface="Calibri" pitchFamily="34" charset="0"/>
                <a:ea typeface="Calibri" pitchFamily="34" charset="-122"/>
                <a:cs typeface="Calibri" pitchFamily="34" charset="-120"/>
              </a:rPr>
              <a:t>Carriers pay you directly.
</a:t>
            </a:r>
            <a:pPr indent="0" marL="0">
              <a:lnSpc>
                <a:spcPct val="130000"/>
              </a:lnSpc>
              <a:buNone/>
            </a:pPr>
            <a:r>
              <a:rPr lang="en-US" sz="1300" dirty="0">
                <a:solidFill>
                  <a:srgbClr val="DCE9EE"/>
                </a:solidFill>
                <a:latin typeface="Calibri" pitchFamily="34" charset="0"/>
                <a:ea typeface="Calibri" pitchFamily="34" charset="-122"/>
                <a:cs typeface="Calibri" pitchFamily="34" charset="-120"/>
              </a:rPr>
              <a:t>We strongly recommend setting up EFT with each carrier. Track commissions on each carrier's own website.
</a:t>
            </a:r>
            <a:pPr indent="0" marL="0">
              <a:lnSpc>
                <a:spcPct val="130000"/>
              </a:lnSpc>
              <a:buNone/>
            </a:pPr>
            <a:r>
              <a:rPr lang="en-US" sz="1250" i="1" dirty="0">
                <a:solidFill>
                  <a:srgbClr val="9FC3D2"/>
                </a:solidFill>
                <a:latin typeface="Calibri" pitchFamily="34" charset="0"/>
                <a:ea typeface="Calibri" pitchFamily="34" charset="-122"/>
                <a:cs typeface="Calibri" pitchFamily="34" charset="-120"/>
              </a:rPr>
              <a:t>We're not taking anything off your agent comp — SRS is paid an override on the back end.</a:t>
            </a:r>
            <a:endParaRPr lang="en-US" sz="1400" dirty="0"/>
          </a:p>
        </p:txBody>
      </p:sp>
      <p:sp>
        <p:nvSpPr>
          <p:cNvPr id="13" name="Text 11"/>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GROW WITH US</a:t>
            </a:r>
            <a:endParaRPr lang="en-US" sz="1200" dirty="0"/>
          </a:p>
        </p:txBody>
      </p:sp>
      <p:sp>
        <p:nvSpPr>
          <p:cNvPr id="6" name="Text 4"/>
          <p:cNvSpPr txBox="1"/>
          <p:nvPr/>
        </p:nvSpPr>
        <p:spPr>
          <a:xfrm>
            <a:off x="457200" y="1143000"/>
            <a:ext cx="1078992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Beyond life insurance</a:t>
            </a:r>
            <a:endParaRPr lang="en-US" sz="3200" dirty="0"/>
          </a:p>
        </p:txBody>
      </p:sp>
      <p:sp>
        <p:nvSpPr>
          <p:cNvPr id="7" name="Text 5"/>
          <p:cNvSpPr txBox="1"/>
          <p:nvPr/>
        </p:nvSpPr>
        <p:spPr>
          <a:xfrm>
            <a:off x="457200" y="1783080"/>
            <a:ext cx="10607040" cy="548640"/>
          </a:xfrm>
          <a:prstGeom prst="rect">
            <a:avLst/>
          </a:prstGeom>
          <a:noFill/>
          <a:ln/>
        </p:spPr>
        <p:txBody>
          <a:bodyPr wrap="square" lIns="0" tIns="0" rIns="0" bIns="0" rtlCol="0" anchor="ctr"/>
          <a:lstStyle/>
          <a:p>
            <a:pPr indent="0" marL="0">
              <a:lnSpc>
                <a:spcPct val="120000"/>
              </a:lnSpc>
              <a:buNone/>
            </a:pPr>
            <a:r>
              <a:rPr lang="en-US" sz="1350" dirty="0">
                <a:solidFill>
                  <a:srgbClr val="5B6B7A"/>
                </a:solidFill>
                <a:latin typeface="Calibri" pitchFamily="34" charset="0"/>
                <a:ea typeface="Calibri" pitchFamily="34" charset="-122"/>
                <a:cs typeface="Calibri" pitchFamily="34" charset="-120"/>
              </a:rPr>
              <a:t>Today was all about life insurance. When you're ready, we can set up a dedicated training session on any of these — you don't need to be the expert, we'll co-pilot with you.</a:t>
            </a:r>
            <a:endParaRPr lang="en-US" sz="1350" dirty="0"/>
          </a:p>
        </p:txBody>
      </p:sp>
      <p:sp>
        <p:nvSpPr>
          <p:cNvPr id="8" name="Shape 6"/>
          <p:cNvSpPr/>
          <p:nvPr/>
        </p:nvSpPr>
        <p:spPr>
          <a:xfrm>
            <a:off x="457200" y="2606040"/>
            <a:ext cx="2606040" cy="3291840"/>
          </a:xfrm>
          <a:prstGeom prst="roundRect">
            <a:avLst>
              <a:gd name="adj" fmla="val 3509"/>
            </a:avLst>
          </a:prstGeom>
          <a:solidFill>
            <a:srgbClr val="0E2A47"/>
          </a:solidFill>
          <a:ln/>
        </p:spPr>
      </p:sp>
      <p:sp>
        <p:nvSpPr>
          <p:cNvPr id="9" name="Shape 7"/>
          <p:cNvSpPr/>
          <p:nvPr/>
        </p:nvSpPr>
        <p:spPr>
          <a:xfrm>
            <a:off x="685800" y="2880360"/>
            <a:ext cx="457200" cy="457200"/>
          </a:xfrm>
          <a:prstGeom prst="ellipse">
            <a:avLst/>
          </a:prstGeom>
          <a:solidFill>
            <a:srgbClr val="1CA9C9"/>
          </a:solidFill>
          <a:ln/>
        </p:spPr>
      </p:sp>
      <p:sp>
        <p:nvSpPr>
          <p:cNvPr id="10" name="Text 8"/>
          <p:cNvSpPr txBox="1"/>
          <p:nvPr/>
        </p:nvSpPr>
        <p:spPr>
          <a:xfrm>
            <a:off x="685800" y="2880360"/>
            <a:ext cx="457200" cy="457200"/>
          </a:xfrm>
          <a:prstGeom prst="rect">
            <a:avLst/>
          </a:prstGeom>
          <a:noFill/>
          <a:ln/>
        </p:spPr>
        <p:txBody>
          <a:bodyPr wrap="square" lIns="0" tIns="0" rIns="0" bIns="0" rtlCol="0" anchor="ctr"/>
          <a:lstStyle/>
          <a:p>
            <a:pPr algn="ctr" indent="0" marL="0">
              <a:buNone/>
            </a:pPr>
            <a:r>
              <a:rPr lang="en-US" sz="1500" b="1" dirty="0">
                <a:solidFill>
                  <a:srgbClr val="0E2A47"/>
                </a:solidFill>
                <a:latin typeface="Cambria" pitchFamily="34" charset="0"/>
                <a:ea typeface="Cambria" pitchFamily="34" charset="-122"/>
                <a:cs typeface="Cambria" pitchFamily="34" charset="-120"/>
              </a:rPr>
              <a:t>1</a:t>
            </a:r>
            <a:endParaRPr lang="en-US" sz="1500" dirty="0"/>
          </a:p>
        </p:txBody>
      </p:sp>
      <p:sp>
        <p:nvSpPr>
          <p:cNvPr id="11" name="Text 9"/>
          <p:cNvSpPr txBox="1"/>
          <p:nvPr/>
        </p:nvSpPr>
        <p:spPr>
          <a:xfrm>
            <a:off x="685800" y="3520440"/>
            <a:ext cx="2148840" cy="731520"/>
          </a:xfrm>
          <a:prstGeom prst="rect">
            <a:avLst/>
          </a:prstGeom>
          <a:noFill/>
          <a:ln/>
        </p:spPr>
        <p:txBody>
          <a:bodyPr wrap="square" lIns="0" tIns="0" rIns="0" bIns="0" rtlCol="0" anchor="ctr"/>
          <a:lstStyle/>
          <a:p>
            <a:pPr indent="0" marL="0">
              <a:lnSpc>
                <a:spcPct val="105000"/>
              </a:lnSpc>
              <a:buNone/>
            </a:pPr>
            <a:r>
              <a:rPr lang="en-US" sz="1600" b="1" dirty="0">
                <a:solidFill>
                  <a:srgbClr val="FFFFFF"/>
                </a:solidFill>
                <a:latin typeface="Cambria" pitchFamily="34" charset="0"/>
                <a:ea typeface="Cambria" pitchFamily="34" charset="-122"/>
                <a:cs typeface="Cambria" pitchFamily="34" charset="-120"/>
              </a:rPr>
              <a:t>Annuities</a:t>
            </a:r>
            <a:endParaRPr lang="en-US" sz="1600" dirty="0"/>
          </a:p>
        </p:txBody>
      </p:sp>
      <p:sp>
        <p:nvSpPr>
          <p:cNvPr id="12" name="Text 10"/>
          <p:cNvSpPr txBox="1"/>
          <p:nvPr/>
        </p:nvSpPr>
        <p:spPr>
          <a:xfrm>
            <a:off x="685800" y="4297680"/>
            <a:ext cx="2148840" cy="1371600"/>
          </a:xfrm>
          <a:prstGeom prst="rect">
            <a:avLst/>
          </a:prstGeom>
          <a:noFill/>
          <a:ln/>
        </p:spPr>
        <p:txBody>
          <a:bodyPr wrap="square" lIns="0" tIns="0" rIns="0" bIns="0" rtlCol="0" anchor="ctr"/>
          <a:lstStyle/>
          <a:p>
            <a:pPr indent="0" marL="0">
              <a:lnSpc>
                <a:spcPct val="120000"/>
              </a:lnSpc>
              <a:buNone/>
            </a:pPr>
            <a:r>
              <a:rPr lang="en-US" sz="1050" dirty="0">
                <a:solidFill>
                  <a:srgbClr val="C9DCE6"/>
                </a:solidFill>
                <a:latin typeface="Calibri" pitchFamily="34" charset="0"/>
                <a:ea typeface="Calibri" pitchFamily="34" charset="-122"/>
                <a:cs typeface="Calibri" pitchFamily="34" charset="-120"/>
              </a:rPr>
              <a:t>Rob Stauch — rob@srsinc.com</a:t>
            </a:r>
            <a:endParaRPr lang="en-US" sz="1050" dirty="0"/>
          </a:p>
        </p:txBody>
      </p:sp>
      <p:sp>
        <p:nvSpPr>
          <p:cNvPr id="13" name="Shape 11"/>
          <p:cNvSpPr/>
          <p:nvPr/>
        </p:nvSpPr>
        <p:spPr>
          <a:xfrm>
            <a:off x="3264408" y="2606040"/>
            <a:ext cx="2606040" cy="3291840"/>
          </a:xfrm>
          <a:prstGeom prst="roundRect">
            <a:avLst>
              <a:gd name="adj" fmla="val 3509"/>
            </a:avLst>
          </a:prstGeom>
          <a:solidFill>
            <a:srgbClr val="EAF6F8"/>
          </a:solidFill>
          <a:ln/>
        </p:spPr>
      </p:sp>
      <p:sp>
        <p:nvSpPr>
          <p:cNvPr id="14" name="Shape 12"/>
          <p:cNvSpPr/>
          <p:nvPr/>
        </p:nvSpPr>
        <p:spPr>
          <a:xfrm>
            <a:off x="3493008" y="2880360"/>
            <a:ext cx="457200" cy="457200"/>
          </a:xfrm>
          <a:prstGeom prst="ellipse">
            <a:avLst/>
          </a:prstGeom>
          <a:solidFill>
            <a:srgbClr val="0E2A47"/>
          </a:solidFill>
          <a:ln/>
        </p:spPr>
      </p:sp>
      <p:sp>
        <p:nvSpPr>
          <p:cNvPr id="15" name="Text 13"/>
          <p:cNvSpPr txBox="1"/>
          <p:nvPr/>
        </p:nvSpPr>
        <p:spPr>
          <a:xfrm>
            <a:off x="3493008" y="2880360"/>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6" name="Text 14"/>
          <p:cNvSpPr txBox="1"/>
          <p:nvPr/>
        </p:nvSpPr>
        <p:spPr>
          <a:xfrm>
            <a:off x="3493008" y="3520440"/>
            <a:ext cx="2148840" cy="731520"/>
          </a:xfrm>
          <a:prstGeom prst="rect">
            <a:avLst/>
          </a:prstGeom>
          <a:noFill/>
          <a:ln/>
        </p:spPr>
        <p:txBody>
          <a:bodyPr wrap="square" lIns="0" tIns="0" rIns="0" bIns="0" rtlCol="0" anchor="ctr"/>
          <a:lstStyle/>
          <a:p>
            <a:pPr indent="0" marL="0">
              <a:lnSpc>
                <a:spcPct val="105000"/>
              </a:lnSpc>
              <a:buNone/>
            </a:pPr>
            <a:r>
              <a:rPr lang="en-US" sz="1600" b="1" dirty="0">
                <a:solidFill>
                  <a:srgbClr val="0E2A47"/>
                </a:solidFill>
                <a:latin typeface="Cambria" pitchFamily="34" charset="0"/>
                <a:ea typeface="Cambria" pitchFamily="34" charset="-122"/>
                <a:cs typeface="Cambria" pitchFamily="34" charset="-120"/>
              </a:rPr>
              <a:t>Disability Income</a:t>
            </a:r>
            <a:endParaRPr lang="en-US" sz="1600" dirty="0"/>
          </a:p>
        </p:txBody>
      </p:sp>
      <p:sp>
        <p:nvSpPr>
          <p:cNvPr id="17" name="Text 15"/>
          <p:cNvSpPr txBox="1"/>
          <p:nvPr/>
        </p:nvSpPr>
        <p:spPr>
          <a:xfrm>
            <a:off x="3493008" y="4297680"/>
            <a:ext cx="2148840" cy="1371600"/>
          </a:xfrm>
          <a:prstGeom prst="rect">
            <a:avLst/>
          </a:prstGeom>
          <a:noFill/>
          <a:ln/>
        </p:spPr>
        <p:txBody>
          <a:bodyPr wrap="square" lIns="0" tIns="0" rIns="0" bIns="0" rtlCol="0" anchor="ctr"/>
          <a:lstStyle/>
          <a:p>
            <a:pPr indent="0" marL="0">
              <a:lnSpc>
                <a:spcPct val="120000"/>
              </a:lnSpc>
              <a:buNone/>
            </a:pPr>
            <a:r>
              <a:rPr lang="en-US" sz="1050" dirty="0">
                <a:solidFill>
                  <a:srgbClr val="1B2733"/>
                </a:solidFill>
                <a:latin typeface="Calibri" pitchFamily="34" charset="0"/>
                <a:ea typeface="Calibri" pitchFamily="34" charset="-122"/>
                <a:cs typeface="Calibri" pitchFamily="34" charset="-120"/>
              </a:rPr>
              <a:t>Tom Nicols — tnicols@cpsinsurance.com</a:t>
            </a:r>
            <a:endParaRPr lang="en-US" sz="1050" dirty="0"/>
          </a:p>
        </p:txBody>
      </p:sp>
      <p:sp>
        <p:nvSpPr>
          <p:cNvPr id="18" name="Shape 16"/>
          <p:cNvSpPr/>
          <p:nvPr/>
        </p:nvSpPr>
        <p:spPr>
          <a:xfrm>
            <a:off x="6071616" y="2606040"/>
            <a:ext cx="2606040" cy="3291840"/>
          </a:xfrm>
          <a:prstGeom prst="roundRect">
            <a:avLst>
              <a:gd name="adj" fmla="val 3509"/>
            </a:avLst>
          </a:prstGeom>
          <a:solidFill>
            <a:srgbClr val="0E2A47"/>
          </a:solidFill>
          <a:ln/>
        </p:spPr>
      </p:sp>
      <p:sp>
        <p:nvSpPr>
          <p:cNvPr id="19" name="Shape 17"/>
          <p:cNvSpPr/>
          <p:nvPr/>
        </p:nvSpPr>
        <p:spPr>
          <a:xfrm>
            <a:off x="6300216" y="2880360"/>
            <a:ext cx="457200" cy="457200"/>
          </a:xfrm>
          <a:prstGeom prst="ellipse">
            <a:avLst/>
          </a:prstGeom>
          <a:solidFill>
            <a:srgbClr val="1CA9C9"/>
          </a:solidFill>
          <a:ln/>
        </p:spPr>
      </p:sp>
      <p:sp>
        <p:nvSpPr>
          <p:cNvPr id="20" name="Text 18"/>
          <p:cNvSpPr txBox="1"/>
          <p:nvPr/>
        </p:nvSpPr>
        <p:spPr>
          <a:xfrm>
            <a:off x="6300216" y="2880360"/>
            <a:ext cx="457200" cy="457200"/>
          </a:xfrm>
          <a:prstGeom prst="rect">
            <a:avLst/>
          </a:prstGeom>
          <a:noFill/>
          <a:ln/>
        </p:spPr>
        <p:txBody>
          <a:bodyPr wrap="square" lIns="0" tIns="0" rIns="0" bIns="0" rtlCol="0" anchor="ctr"/>
          <a:lstStyle/>
          <a:p>
            <a:pPr algn="ctr" indent="0" marL="0">
              <a:buNone/>
            </a:pPr>
            <a:r>
              <a:rPr lang="en-US" sz="1500" b="1" dirty="0">
                <a:solidFill>
                  <a:srgbClr val="0E2A47"/>
                </a:solidFill>
                <a:latin typeface="Cambria" pitchFamily="34" charset="0"/>
                <a:ea typeface="Cambria" pitchFamily="34" charset="-122"/>
                <a:cs typeface="Cambria" pitchFamily="34" charset="-120"/>
              </a:rPr>
              <a:t>3</a:t>
            </a:r>
            <a:endParaRPr lang="en-US" sz="1500" dirty="0"/>
          </a:p>
        </p:txBody>
      </p:sp>
      <p:sp>
        <p:nvSpPr>
          <p:cNvPr id="21" name="Text 19"/>
          <p:cNvSpPr txBox="1"/>
          <p:nvPr/>
        </p:nvSpPr>
        <p:spPr>
          <a:xfrm>
            <a:off x="6300216" y="3520440"/>
            <a:ext cx="2148840" cy="731520"/>
          </a:xfrm>
          <a:prstGeom prst="rect">
            <a:avLst/>
          </a:prstGeom>
          <a:noFill/>
          <a:ln/>
        </p:spPr>
        <p:txBody>
          <a:bodyPr wrap="square" lIns="0" tIns="0" rIns="0" bIns="0" rtlCol="0" anchor="ctr"/>
          <a:lstStyle/>
          <a:p>
            <a:pPr indent="0" marL="0">
              <a:lnSpc>
                <a:spcPct val="105000"/>
              </a:lnSpc>
              <a:buNone/>
            </a:pPr>
            <a:r>
              <a:rPr lang="en-US" sz="1600" b="1" dirty="0">
                <a:solidFill>
                  <a:srgbClr val="FFFFFF"/>
                </a:solidFill>
                <a:latin typeface="Cambria" pitchFamily="34" charset="0"/>
                <a:ea typeface="Cambria" pitchFamily="34" charset="-122"/>
                <a:cs typeface="Cambria" pitchFamily="34" charset="-120"/>
              </a:rPr>
              <a:t>Long-Term Care</a:t>
            </a:r>
            <a:endParaRPr lang="en-US" sz="1600" dirty="0"/>
          </a:p>
        </p:txBody>
      </p:sp>
      <p:sp>
        <p:nvSpPr>
          <p:cNvPr id="22" name="Text 20"/>
          <p:cNvSpPr txBox="1"/>
          <p:nvPr/>
        </p:nvSpPr>
        <p:spPr>
          <a:xfrm>
            <a:off x="6300216" y="4297680"/>
            <a:ext cx="2148840" cy="1371600"/>
          </a:xfrm>
          <a:prstGeom prst="rect">
            <a:avLst/>
          </a:prstGeom>
          <a:noFill/>
          <a:ln/>
        </p:spPr>
        <p:txBody>
          <a:bodyPr wrap="square" lIns="0" tIns="0" rIns="0" bIns="0" rtlCol="0" anchor="ctr"/>
          <a:lstStyle/>
          <a:p>
            <a:pPr indent="0" marL="0">
              <a:lnSpc>
                <a:spcPct val="120000"/>
              </a:lnSpc>
              <a:buNone/>
            </a:pPr>
            <a:r>
              <a:rPr lang="en-US" sz="1050" dirty="0">
                <a:solidFill>
                  <a:srgbClr val="C9DCE6"/>
                </a:solidFill>
                <a:latin typeface="Calibri" pitchFamily="34" charset="0"/>
                <a:ea typeface="Calibri" pitchFamily="34" charset="-122"/>
                <a:cs typeface="Calibri" pitchFamily="34" charset="-120"/>
              </a:rPr>
              <a:t>Matt Anderson — manderson@cpsinsurance.com</a:t>
            </a:r>
            <a:endParaRPr lang="en-US" sz="1050" dirty="0"/>
          </a:p>
        </p:txBody>
      </p:sp>
      <p:sp>
        <p:nvSpPr>
          <p:cNvPr id="23" name="Shape 21"/>
          <p:cNvSpPr/>
          <p:nvPr/>
        </p:nvSpPr>
        <p:spPr>
          <a:xfrm>
            <a:off x="8878824" y="2606040"/>
            <a:ext cx="2606040" cy="3291840"/>
          </a:xfrm>
          <a:prstGeom prst="roundRect">
            <a:avLst>
              <a:gd name="adj" fmla="val 3509"/>
            </a:avLst>
          </a:prstGeom>
          <a:solidFill>
            <a:srgbClr val="EAF6F8"/>
          </a:solidFill>
          <a:ln/>
        </p:spPr>
      </p:sp>
      <p:sp>
        <p:nvSpPr>
          <p:cNvPr id="24" name="Shape 22"/>
          <p:cNvSpPr/>
          <p:nvPr/>
        </p:nvSpPr>
        <p:spPr>
          <a:xfrm>
            <a:off x="9107424" y="2880360"/>
            <a:ext cx="457200" cy="457200"/>
          </a:xfrm>
          <a:prstGeom prst="ellipse">
            <a:avLst/>
          </a:prstGeom>
          <a:solidFill>
            <a:srgbClr val="0E2A47"/>
          </a:solidFill>
          <a:ln/>
        </p:spPr>
      </p:sp>
      <p:sp>
        <p:nvSpPr>
          <p:cNvPr id="25" name="Text 23"/>
          <p:cNvSpPr txBox="1"/>
          <p:nvPr/>
        </p:nvSpPr>
        <p:spPr>
          <a:xfrm>
            <a:off x="9107424" y="2880360"/>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26" name="Text 24"/>
          <p:cNvSpPr txBox="1"/>
          <p:nvPr/>
        </p:nvSpPr>
        <p:spPr>
          <a:xfrm>
            <a:off x="9107424" y="3520440"/>
            <a:ext cx="2148840" cy="731520"/>
          </a:xfrm>
          <a:prstGeom prst="rect">
            <a:avLst/>
          </a:prstGeom>
          <a:noFill/>
          <a:ln/>
        </p:spPr>
        <p:txBody>
          <a:bodyPr wrap="square" lIns="0" tIns="0" rIns="0" bIns="0" rtlCol="0" anchor="ctr"/>
          <a:lstStyle/>
          <a:p>
            <a:pPr indent="0" marL="0">
              <a:lnSpc>
                <a:spcPct val="105000"/>
              </a:lnSpc>
              <a:buNone/>
            </a:pPr>
            <a:r>
              <a:rPr lang="en-US" sz="1600" b="1" dirty="0">
                <a:solidFill>
                  <a:srgbClr val="0E2A47"/>
                </a:solidFill>
                <a:latin typeface="Cambria" pitchFamily="34" charset="0"/>
                <a:ea typeface="Cambria" pitchFamily="34" charset="-122"/>
                <a:cs typeface="Cambria" pitchFamily="34" charset="-120"/>
              </a:rPr>
              <a:t>Medicare</a:t>
            </a:r>
            <a:endParaRPr lang="en-US" sz="1600" dirty="0"/>
          </a:p>
        </p:txBody>
      </p:sp>
      <p:sp>
        <p:nvSpPr>
          <p:cNvPr id="27" name="Text 25"/>
          <p:cNvSpPr txBox="1"/>
          <p:nvPr/>
        </p:nvSpPr>
        <p:spPr>
          <a:xfrm>
            <a:off x="9107424" y="4297680"/>
            <a:ext cx="2148840" cy="1371600"/>
          </a:xfrm>
          <a:prstGeom prst="rect">
            <a:avLst/>
          </a:prstGeom>
          <a:noFill/>
          <a:ln/>
        </p:spPr>
        <p:txBody>
          <a:bodyPr wrap="square" lIns="0" tIns="0" rIns="0" bIns="0" rtlCol="0" anchor="ctr"/>
          <a:lstStyle/>
          <a:p>
            <a:pPr indent="0" marL="0">
              <a:lnSpc>
                <a:spcPct val="120000"/>
              </a:lnSpc>
              <a:buNone/>
            </a:pPr>
            <a:r>
              <a:rPr lang="en-US" sz="1050" dirty="0">
                <a:solidFill>
                  <a:srgbClr val="1B2733"/>
                </a:solidFill>
                <a:latin typeface="Calibri" pitchFamily="34" charset="0"/>
                <a:ea typeface="Calibri" pitchFamily="34" charset="-122"/>
                <a:cs typeface="Calibri" pitchFamily="34" charset="-120"/>
              </a:rPr>
              <a:t>Ask Tim to connect you with our Medicare team</a:t>
            </a:r>
            <a:endParaRPr lang="en-US" sz="1050" dirty="0"/>
          </a:p>
        </p:txBody>
      </p:sp>
      <p:sp>
        <p:nvSpPr>
          <p:cNvPr id="28" name="Text 26"/>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9692640" y="-1645920"/>
            <a:ext cx="4572000" cy="4572000"/>
          </a:xfrm>
          <a:prstGeom prst="ellipse">
            <a:avLst/>
          </a:prstGeom>
          <a:ln w="25400">
            <a:solidFill>
              <a:srgbClr val="0E7A93"/>
            </a:solidFill>
            <a:prstDash val="solid"/>
          </a:ln>
        </p:spPr>
      </p:sp>
      <p:sp>
        <p:nvSpPr>
          <p:cNvPr id="3" name="Shape 1"/>
          <p:cNvSpPr/>
          <p:nvPr/>
        </p:nvSpPr>
        <p:spPr>
          <a:xfrm>
            <a:off x="-1463040" y="4206240"/>
            <a:ext cx="3657600" cy="3657600"/>
          </a:xfrm>
          <a:prstGeom prst="ellipse">
            <a:avLst/>
          </a:prstGeom>
          <a:ln w="19050">
            <a:solidFill>
              <a:srgbClr val="0E7A93"/>
            </a:solidFill>
            <a:prstDash val="solid"/>
          </a:ln>
        </p:spPr>
      </p:sp>
      <p:sp>
        <p:nvSpPr>
          <p:cNvPr id="4" name="Shape 2"/>
          <p:cNvSpPr/>
          <p:nvPr/>
        </p:nvSpPr>
        <p:spPr>
          <a:xfrm>
            <a:off x="457200" y="411480"/>
            <a:ext cx="201168" cy="201168"/>
          </a:xfrm>
          <a:prstGeom prst="ellipse">
            <a:avLst/>
          </a:prstGeom>
          <a:solidFill>
            <a:srgbClr val="FFFFFF">
              <a:alpha val="0"/>
            </a:srgbClr>
          </a:solidFill>
          <a:ln w="25400">
            <a:solidFill>
              <a:srgbClr val="FFFFFF"/>
            </a:solidFill>
            <a:prstDash val="solid"/>
          </a:ln>
        </p:spPr>
      </p:sp>
      <p:sp>
        <p:nvSpPr>
          <p:cNvPr id="5" name="Shape 3"/>
          <p:cNvSpPr/>
          <p:nvPr/>
        </p:nvSpPr>
        <p:spPr>
          <a:xfrm>
            <a:off x="521208" y="475488"/>
            <a:ext cx="73152" cy="73152"/>
          </a:xfrm>
          <a:prstGeom prst="ellipse">
            <a:avLst/>
          </a:prstGeom>
          <a:solidFill>
            <a:srgbClr val="FFFFFF"/>
          </a:solidFill>
          <a:ln/>
        </p:spPr>
      </p:sp>
      <p:sp>
        <p:nvSpPr>
          <p:cNvPr id="6" name="Text 4"/>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FFFFFF"/>
                </a:solidFill>
                <a:latin typeface="Calibri" pitchFamily="34" charset="0"/>
                <a:ea typeface="Calibri" pitchFamily="34" charset="-122"/>
                <a:cs typeface="Calibri" pitchFamily="34" charset="-120"/>
              </a:rPr>
              <a:t>CPS | SPECIAL RISK SERVICES</a:t>
            </a:r>
            <a:endParaRPr lang="en-US" sz="1050" dirty="0"/>
          </a:p>
        </p:txBody>
      </p:sp>
      <p:sp>
        <p:nvSpPr>
          <p:cNvPr id="7" name="Text 5"/>
          <p:cNvSpPr txBox="1"/>
          <p:nvPr/>
        </p:nvSpPr>
        <p:spPr>
          <a:xfrm>
            <a:off x="457200" y="1371600"/>
            <a:ext cx="7315200" cy="320040"/>
          </a:xfrm>
          <a:prstGeom prst="rect">
            <a:avLst/>
          </a:prstGeom>
          <a:noFill/>
          <a:ln/>
        </p:spPr>
        <p:txBody>
          <a:bodyPr wrap="square" lIns="0" tIns="0" rIns="0" bIns="0" rtlCol="0" anchor="ctr"/>
          <a:lstStyle/>
          <a:p>
            <a:pPr indent="0" marL="0">
              <a:buNone/>
            </a:pPr>
            <a:r>
              <a:rPr lang="en-US" sz="1300" b="1" spc="150" kern="0" dirty="0">
                <a:solidFill>
                  <a:srgbClr val="1CA9C9"/>
                </a:solidFill>
                <a:latin typeface="Calibri" pitchFamily="34" charset="0"/>
                <a:ea typeface="Calibri" pitchFamily="34" charset="-122"/>
                <a:cs typeface="Calibri" pitchFamily="34" charset="-120"/>
              </a:rPr>
              <a:t>WE'RE HERE TO HELP</a:t>
            </a:r>
            <a:endParaRPr lang="en-US" sz="1300" dirty="0"/>
          </a:p>
        </p:txBody>
      </p:sp>
      <p:sp>
        <p:nvSpPr>
          <p:cNvPr id="8" name="Text 6"/>
          <p:cNvSpPr txBox="1"/>
          <p:nvPr/>
        </p:nvSpPr>
        <p:spPr>
          <a:xfrm>
            <a:off x="457200" y="1691640"/>
            <a:ext cx="9144000" cy="9144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Welcome to the team.</a:t>
            </a:r>
            <a:endParaRPr lang="en-US" sz="4000" dirty="0"/>
          </a:p>
        </p:txBody>
      </p:sp>
      <p:sp>
        <p:nvSpPr>
          <p:cNvPr id="9" name="Text 7"/>
          <p:cNvSpPr txBox="1"/>
          <p:nvPr/>
        </p:nvSpPr>
        <p:spPr>
          <a:xfrm>
            <a:off x="502920" y="2606040"/>
            <a:ext cx="7863840" cy="731520"/>
          </a:xfrm>
          <a:prstGeom prst="rect">
            <a:avLst/>
          </a:prstGeom>
          <a:noFill/>
          <a:ln/>
        </p:spPr>
        <p:txBody>
          <a:bodyPr wrap="square" lIns="0" tIns="0" rIns="0" bIns="0" rtlCol="0" anchor="ctr"/>
          <a:lstStyle/>
          <a:p>
            <a:pPr indent="0" marL="0">
              <a:lnSpc>
                <a:spcPct val="125000"/>
              </a:lnSpc>
              <a:buNone/>
            </a:pPr>
            <a:r>
              <a:rPr lang="en-US" sz="1450" dirty="0">
                <a:solidFill>
                  <a:srgbClr val="C9DCE6"/>
                </a:solidFill>
                <a:latin typeface="Calibri" pitchFamily="34" charset="0"/>
                <a:ea typeface="Calibri" pitchFamily="34" charset="-122"/>
                <a:cs typeface="Calibri" pitchFamily="34" charset="-120"/>
              </a:rPr>
              <a:t>We look forward to building a long relationship — count on superior service, quality products, and a family-owned business approach.</a:t>
            </a:r>
            <a:endParaRPr lang="en-US" sz="1450" dirty="0"/>
          </a:p>
        </p:txBody>
      </p:sp>
      <p:sp>
        <p:nvSpPr>
          <p:cNvPr id="10" name="Shape 8"/>
          <p:cNvSpPr/>
          <p:nvPr/>
        </p:nvSpPr>
        <p:spPr>
          <a:xfrm>
            <a:off x="457200" y="3657600"/>
            <a:ext cx="7955280" cy="2423160"/>
          </a:xfrm>
          <a:prstGeom prst="roundRect">
            <a:avLst>
              <a:gd name="adj" fmla="val 3774"/>
            </a:avLst>
          </a:prstGeom>
          <a:solidFill>
            <a:srgbClr val="081A2C"/>
          </a:solidFill>
          <a:ln w="12700">
            <a:solidFill>
              <a:srgbClr val="0E7A93"/>
            </a:solidFill>
            <a:prstDash val="solid"/>
          </a:ln>
        </p:spPr>
      </p:sp>
      <p:sp>
        <p:nvSpPr>
          <p:cNvPr id="11" name="Text 9"/>
          <p:cNvSpPr txBox="1"/>
          <p:nvPr/>
        </p:nvSpPr>
        <p:spPr>
          <a:xfrm>
            <a:off x="777240" y="3886200"/>
            <a:ext cx="5486400" cy="274320"/>
          </a:xfrm>
          <a:prstGeom prst="rect">
            <a:avLst/>
          </a:prstGeom>
          <a:noFill/>
          <a:ln/>
        </p:spPr>
        <p:txBody>
          <a:bodyPr wrap="square" lIns="0" tIns="0" rIns="0" bIns="0" rtlCol="0" anchor="ctr"/>
          <a:lstStyle/>
          <a:p>
            <a:pPr indent="0" marL="0">
              <a:buNone/>
            </a:pPr>
            <a:r>
              <a:rPr lang="en-US" sz="1100" b="1" spc="150" kern="0" dirty="0">
                <a:solidFill>
                  <a:srgbClr val="1CA9C9"/>
                </a:solidFill>
                <a:latin typeface="Calibri" pitchFamily="34" charset="0"/>
                <a:ea typeface="Calibri" pitchFamily="34" charset="-122"/>
                <a:cs typeface="Calibri" pitchFamily="34" charset="-120"/>
              </a:rPr>
              <a:t>YOUR PRIMARY CONTACT</a:t>
            </a:r>
            <a:endParaRPr lang="en-US" sz="1100" dirty="0"/>
          </a:p>
        </p:txBody>
      </p:sp>
      <p:sp>
        <p:nvSpPr>
          <p:cNvPr id="12" name="Text 10"/>
          <p:cNvSpPr txBox="1"/>
          <p:nvPr/>
        </p:nvSpPr>
        <p:spPr>
          <a:xfrm>
            <a:off x="777240" y="4160520"/>
            <a:ext cx="5486400" cy="502920"/>
          </a:xfrm>
          <a:prstGeom prst="rect">
            <a:avLst/>
          </a:prstGeom>
          <a:noFill/>
          <a:ln/>
        </p:spPr>
        <p:txBody>
          <a:bodyPr wrap="square" lIns="0" tIns="0" rIns="0" bIns="0" rtlCol="0" anchor="ctr"/>
          <a:lstStyle/>
          <a:p>
            <a:pPr indent="0" marL="0">
              <a:buNone/>
            </a:pPr>
            <a:r>
              <a:rPr lang="en-US" sz="2400" b="1" dirty="0">
                <a:solidFill>
                  <a:srgbClr val="FFFFFF"/>
                </a:solidFill>
                <a:latin typeface="Cambria" pitchFamily="34" charset="0"/>
                <a:ea typeface="Cambria" pitchFamily="34" charset="-122"/>
                <a:cs typeface="Cambria" pitchFamily="34" charset="-120"/>
              </a:rPr>
              <a:t>Tim Fuller</a:t>
            </a:r>
            <a:endParaRPr lang="en-US" sz="2400" dirty="0"/>
          </a:p>
        </p:txBody>
      </p:sp>
      <p:sp>
        <p:nvSpPr>
          <p:cNvPr id="13" name="Text 11"/>
          <p:cNvSpPr txBox="1"/>
          <p:nvPr/>
        </p:nvSpPr>
        <p:spPr>
          <a:xfrm>
            <a:off x="777240" y="4645152"/>
            <a:ext cx="5486400" cy="320040"/>
          </a:xfrm>
          <a:prstGeom prst="rect">
            <a:avLst/>
          </a:prstGeom>
          <a:noFill/>
          <a:ln/>
        </p:spPr>
        <p:txBody>
          <a:bodyPr wrap="square" lIns="0" tIns="0" rIns="0" bIns="0" rtlCol="0" anchor="ctr"/>
          <a:lstStyle/>
          <a:p>
            <a:pPr indent="0" marL="0">
              <a:buNone/>
            </a:pPr>
            <a:r>
              <a:rPr lang="en-US" sz="1300" i="1" dirty="0">
                <a:solidFill>
                  <a:srgbClr val="9FC3D2"/>
                </a:solidFill>
                <a:latin typeface="Calibri" pitchFamily="34" charset="0"/>
                <a:ea typeface="Calibri" pitchFamily="34" charset="-122"/>
                <a:cs typeface="Calibri" pitchFamily="34" charset="-120"/>
              </a:rPr>
              <a:t>Senior Executive Vice President</a:t>
            </a:r>
            <a:endParaRPr lang="en-US" sz="1300" dirty="0"/>
          </a:p>
        </p:txBody>
      </p:sp>
      <p:sp>
        <p:nvSpPr>
          <p:cNvPr id="14" name="Text 12"/>
          <p:cNvSpPr txBox="1"/>
          <p:nvPr/>
        </p:nvSpPr>
        <p:spPr>
          <a:xfrm>
            <a:off x="777240" y="5074920"/>
            <a:ext cx="7223760" cy="731520"/>
          </a:xfrm>
          <a:prstGeom prst="rect">
            <a:avLst/>
          </a:prstGeom>
          <a:noFill/>
          <a:ln/>
        </p:spPr>
        <p:txBody>
          <a:bodyPr wrap="square" lIns="0" tIns="0" rIns="0" bIns="0" rtlCol="0" anchor="ctr"/>
          <a:lstStyle/>
          <a:p>
            <a:pPr indent="0" marL="0">
              <a:lnSpc>
                <a:spcPct val="150000"/>
              </a:lnSpc>
              <a:buNone/>
            </a:pPr>
            <a:r>
              <a:rPr lang="en-US" sz="1300" dirty="0">
                <a:solidFill>
                  <a:srgbClr val="DCE9EE"/>
                </a:solidFill>
                <a:latin typeface="Calibri" pitchFamily="34" charset="0"/>
                <a:ea typeface="Calibri" pitchFamily="34" charset="-122"/>
                <a:cs typeface="Calibri" pitchFamily="34" charset="-120"/>
              </a:rPr>
              <a:t>tjfuller@srsinc.com    ·    303-309-3471
</a:t>
            </a:r>
            <a:pPr indent="0" marL="0">
              <a:lnSpc>
                <a:spcPct val="150000"/>
              </a:lnSpc>
              <a:buNone/>
            </a:pPr>
            <a:r>
              <a:rPr lang="en-US" sz="1300" dirty="0">
                <a:solidFill>
                  <a:srgbClr val="DCE9EE"/>
                </a:solidFill>
                <a:latin typeface="Calibri" pitchFamily="34" charset="0"/>
                <a:ea typeface="Calibri" pitchFamily="34" charset="-122"/>
                <a:cs typeface="Calibri" pitchFamily="34" charset="-120"/>
              </a:rPr>
              <a:t>srsinc.com    ·    6901 S Pierce St #300, Littleton, CO 80128</a:t>
            </a:r>
            <a:endParaRPr lang="en-US" sz="1300" dirty="0"/>
          </a:p>
        </p:txBody>
      </p:sp>
      <p:sp>
        <p:nvSpPr>
          <p:cNvPr id="15" name="Shape 13"/>
          <p:cNvSpPr/>
          <p:nvPr/>
        </p:nvSpPr>
        <p:spPr>
          <a:xfrm>
            <a:off x="8641080" y="3657600"/>
            <a:ext cx="3108960" cy="2423160"/>
          </a:xfrm>
          <a:prstGeom prst="roundRect">
            <a:avLst>
              <a:gd name="adj" fmla="val 3774"/>
            </a:avLst>
          </a:prstGeom>
          <a:solidFill>
            <a:srgbClr val="1CA9C9"/>
          </a:solidFill>
          <a:ln/>
        </p:spPr>
      </p:sp>
      <p:sp>
        <p:nvSpPr>
          <p:cNvPr id="16" name="Text 14"/>
          <p:cNvSpPr txBox="1"/>
          <p:nvPr/>
        </p:nvSpPr>
        <p:spPr>
          <a:xfrm>
            <a:off x="8869680" y="3977640"/>
            <a:ext cx="2651760" cy="1188720"/>
          </a:xfrm>
          <a:prstGeom prst="rect">
            <a:avLst/>
          </a:prstGeom>
          <a:noFill/>
          <a:ln/>
        </p:spPr>
        <p:txBody>
          <a:bodyPr wrap="square" lIns="0" tIns="0" rIns="0" bIns="0" rtlCol="0" anchor="ctr"/>
          <a:lstStyle/>
          <a:p>
            <a:pPr indent="0" marL="0">
              <a:lnSpc>
                <a:spcPct val="115000"/>
              </a:lnSpc>
              <a:buNone/>
            </a:pPr>
            <a:r>
              <a:rPr lang="en-US" sz="1500" b="1" i="1" dirty="0">
                <a:solidFill>
                  <a:srgbClr val="0E2A47"/>
                </a:solidFill>
                <a:latin typeface="Cambria" pitchFamily="34" charset="0"/>
                <a:ea typeface="Cambria" pitchFamily="34" charset="-122"/>
                <a:cs typeface="Cambria" pitchFamily="34" charset="-120"/>
              </a:rPr>
              <a:t>“You're never gonna bother us.”</a:t>
            </a:r>
            <a:endParaRPr lang="en-US" sz="1500" dirty="0"/>
          </a:p>
        </p:txBody>
      </p:sp>
      <p:sp>
        <p:nvSpPr>
          <p:cNvPr id="17" name="Text 15"/>
          <p:cNvSpPr txBox="1"/>
          <p:nvPr/>
        </p:nvSpPr>
        <p:spPr>
          <a:xfrm>
            <a:off x="8869680" y="5303520"/>
            <a:ext cx="2651760" cy="548640"/>
          </a:xfrm>
          <a:prstGeom prst="rect">
            <a:avLst/>
          </a:prstGeom>
          <a:noFill/>
          <a:ln/>
        </p:spPr>
        <p:txBody>
          <a:bodyPr wrap="square" lIns="0" tIns="0" rIns="0" bIns="0" rtlCol="0" anchor="ctr"/>
          <a:lstStyle/>
          <a:p>
            <a:pPr indent="0" marL="0">
              <a:buNone/>
            </a:pPr>
            <a:r>
              <a:rPr lang="en-US" sz="1150" dirty="0">
                <a:solidFill>
                  <a:srgbClr val="081A2C"/>
                </a:solidFill>
                <a:latin typeface="Calibri" pitchFamily="34" charset="0"/>
                <a:ea typeface="Calibri" pitchFamily="34" charset="-122"/>
                <a:cs typeface="Calibri" pitchFamily="34" charset="-120"/>
              </a:rPr>
              <a:t>Call, text, or email — any time.</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WHAT WE'LL COVER</a:t>
            </a:r>
            <a:endParaRPr lang="en-US" sz="1200" dirty="0"/>
          </a:p>
        </p:txBody>
      </p:sp>
      <p:sp>
        <p:nvSpPr>
          <p:cNvPr id="6" name="Text 4"/>
          <p:cNvSpPr txBox="1"/>
          <p:nvPr/>
        </p:nvSpPr>
        <p:spPr>
          <a:xfrm>
            <a:off x="457200" y="1143000"/>
            <a:ext cx="1078992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Everything you need to start writing business with us</a:t>
            </a:r>
            <a:endParaRPr lang="en-US" sz="3200" dirty="0"/>
          </a:p>
        </p:txBody>
      </p:sp>
      <p:sp>
        <p:nvSpPr>
          <p:cNvPr id="7" name="Shape 5"/>
          <p:cNvSpPr/>
          <p:nvPr/>
        </p:nvSpPr>
        <p:spPr>
          <a:xfrm>
            <a:off x="457200" y="1965960"/>
            <a:ext cx="5212080" cy="676656"/>
          </a:xfrm>
          <a:prstGeom prst="roundRect">
            <a:avLst>
              <a:gd name="adj" fmla="val 10811"/>
            </a:avLst>
          </a:prstGeom>
          <a:solidFill>
            <a:srgbClr val="EAF6F8"/>
          </a:solidFill>
          <a:ln/>
        </p:spPr>
      </p:sp>
      <p:sp>
        <p:nvSpPr>
          <p:cNvPr id="8" name="Shape 6"/>
          <p:cNvSpPr/>
          <p:nvPr/>
        </p:nvSpPr>
        <p:spPr>
          <a:xfrm>
            <a:off x="621792" y="2057400"/>
            <a:ext cx="493776" cy="493776"/>
          </a:xfrm>
          <a:prstGeom prst="ellipse">
            <a:avLst/>
          </a:prstGeom>
          <a:solidFill>
            <a:srgbClr val="0E2A47"/>
          </a:solidFill>
          <a:ln/>
        </p:spPr>
      </p:sp>
      <p:sp>
        <p:nvSpPr>
          <p:cNvPr id="9" name="Text 7"/>
          <p:cNvSpPr txBox="1"/>
          <p:nvPr/>
        </p:nvSpPr>
        <p:spPr>
          <a:xfrm>
            <a:off x="621792" y="2057400"/>
            <a:ext cx="493776" cy="493776"/>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10" name="Text 8"/>
          <p:cNvSpPr txBox="1"/>
          <p:nvPr/>
        </p:nvSpPr>
        <p:spPr>
          <a:xfrm>
            <a:off x="1280160" y="1965960"/>
            <a:ext cx="4251960" cy="676656"/>
          </a:xfrm>
          <a:prstGeom prst="rect">
            <a:avLst/>
          </a:prstGeom>
          <a:noFill/>
          <a:ln/>
        </p:spPr>
        <p:txBody>
          <a:bodyPr wrap="square" lIns="0" tIns="0" rIns="0" bIns="0" rtlCol="0" anchor="ctr"/>
          <a:lstStyle/>
          <a:p>
            <a:pPr indent="0" marL="0">
              <a:buNone/>
            </a:pPr>
            <a:r>
              <a:rPr lang="en-US" sz="1450" b="1" dirty="0">
                <a:solidFill>
                  <a:srgbClr val="1B2733"/>
                </a:solidFill>
                <a:latin typeface="Calibri" pitchFamily="34" charset="0"/>
                <a:ea typeface="Calibri" pitchFamily="34" charset="-122"/>
                <a:cs typeface="Calibri" pitchFamily="34" charset="-120"/>
              </a:rPr>
              <a:t>Contracting — fast &amp; simple</a:t>
            </a:r>
            <a:endParaRPr lang="en-US" sz="1450" dirty="0"/>
          </a:p>
        </p:txBody>
      </p:sp>
      <p:sp>
        <p:nvSpPr>
          <p:cNvPr id="11" name="Shape 9"/>
          <p:cNvSpPr/>
          <p:nvPr/>
        </p:nvSpPr>
        <p:spPr>
          <a:xfrm>
            <a:off x="457200" y="2807208"/>
            <a:ext cx="5212080" cy="676656"/>
          </a:xfrm>
          <a:prstGeom prst="roundRect">
            <a:avLst>
              <a:gd name="adj" fmla="val 10811"/>
            </a:avLst>
          </a:prstGeom>
          <a:solidFill>
            <a:srgbClr val="EAF6F8"/>
          </a:solidFill>
          <a:ln/>
        </p:spPr>
      </p:sp>
      <p:sp>
        <p:nvSpPr>
          <p:cNvPr id="12" name="Shape 10"/>
          <p:cNvSpPr/>
          <p:nvPr/>
        </p:nvSpPr>
        <p:spPr>
          <a:xfrm>
            <a:off x="621792" y="2898648"/>
            <a:ext cx="493776" cy="493776"/>
          </a:xfrm>
          <a:prstGeom prst="ellipse">
            <a:avLst/>
          </a:prstGeom>
          <a:solidFill>
            <a:srgbClr val="0E2A47"/>
          </a:solidFill>
          <a:ln/>
        </p:spPr>
      </p:sp>
      <p:sp>
        <p:nvSpPr>
          <p:cNvPr id="13" name="Text 11"/>
          <p:cNvSpPr txBox="1"/>
          <p:nvPr/>
        </p:nvSpPr>
        <p:spPr>
          <a:xfrm>
            <a:off x="621792" y="2898648"/>
            <a:ext cx="493776" cy="493776"/>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4" name="Text 12"/>
          <p:cNvSpPr txBox="1"/>
          <p:nvPr/>
        </p:nvSpPr>
        <p:spPr>
          <a:xfrm>
            <a:off x="1280160" y="2807208"/>
            <a:ext cx="4251960" cy="676656"/>
          </a:xfrm>
          <a:prstGeom prst="rect">
            <a:avLst/>
          </a:prstGeom>
          <a:noFill/>
          <a:ln/>
        </p:spPr>
        <p:txBody>
          <a:bodyPr wrap="square" lIns="0" tIns="0" rIns="0" bIns="0" rtlCol="0" anchor="ctr"/>
          <a:lstStyle/>
          <a:p>
            <a:pPr indent="0" marL="0">
              <a:buNone/>
            </a:pPr>
            <a:r>
              <a:rPr lang="en-US" sz="1450" b="1" dirty="0">
                <a:solidFill>
                  <a:srgbClr val="1B2733"/>
                </a:solidFill>
                <a:latin typeface="Calibri" pitchFamily="34" charset="0"/>
                <a:ea typeface="Calibri" pitchFamily="34" charset="-122"/>
                <a:cs typeface="Calibri" pitchFamily="34" charset="-120"/>
              </a:rPr>
              <a:t>Underwriting 101 &amp; shopping the case</a:t>
            </a:r>
            <a:endParaRPr lang="en-US" sz="1450" dirty="0"/>
          </a:p>
        </p:txBody>
      </p:sp>
      <p:sp>
        <p:nvSpPr>
          <p:cNvPr id="15" name="Shape 13"/>
          <p:cNvSpPr/>
          <p:nvPr/>
        </p:nvSpPr>
        <p:spPr>
          <a:xfrm>
            <a:off x="457200" y="3648456"/>
            <a:ext cx="5212080" cy="676656"/>
          </a:xfrm>
          <a:prstGeom prst="roundRect">
            <a:avLst>
              <a:gd name="adj" fmla="val 10811"/>
            </a:avLst>
          </a:prstGeom>
          <a:solidFill>
            <a:srgbClr val="EAF6F8"/>
          </a:solidFill>
          <a:ln/>
        </p:spPr>
      </p:sp>
      <p:sp>
        <p:nvSpPr>
          <p:cNvPr id="16" name="Shape 14"/>
          <p:cNvSpPr/>
          <p:nvPr/>
        </p:nvSpPr>
        <p:spPr>
          <a:xfrm>
            <a:off x="621792" y="3739896"/>
            <a:ext cx="493776" cy="493776"/>
          </a:xfrm>
          <a:prstGeom prst="ellipse">
            <a:avLst/>
          </a:prstGeom>
          <a:solidFill>
            <a:srgbClr val="0E2A47"/>
          </a:solidFill>
          <a:ln/>
        </p:spPr>
      </p:sp>
      <p:sp>
        <p:nvSpPr>
          <p:cNvPr id="17" name="Text 15"/>
          <p:cNvSpPr txBox="1"/>
          <p:nvPr/>
        </p:nvSpPr>
        <p:spPr>
          <a:xfrm>
            <a:off x="621792" y="3739896"/>
            <a:ext cx="493776" cy="493776"/>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18" name="Text 16"/>
          <p:cNvSpPr txBox="1"/>
          <p:nvPr/>
        </p:nvSpPr>
        <p:spPr>
          <a:xfrm>
            <a:off x="1280160" y="3648456"/>
            <a:ext cx="4251960" cy="676656"/>
          </a:xfrm>
          <a:prstGeom prst="rect">
            <a:avLst/>
          </a:prstGeom>
          <a:noFill/>
          <a:ln/>
        </p:spPr>
        <p:txBody>
          <a:bodyPr wrap="square" lIns="0" tIns="0" rIns="0" bIns="0" rtlCol="0" anchor="ctr"/>
          <a:lstStyle/>
          <a:p>
            <a:pPr indent="0" marL="0">
              <a:buNone/>
            </a:pPr>
            <a:r>
              <a:rPr lang="en-US" sz="1450" b="1" dirty="0">
                <a:solidFill>
                  <a:srgbClr val="1B2733"/>
                </a:solidFill>
                <a:latin typeface="Calibri" pitchFamily="34" charset="0"/>
                <a:ea typeface="Calibri" pitchFamily="34" charset="-122"/>
                <a:cs typeface="Calibri" pitchFamily="34" charset="-120"/>
              </a:rPr>
              <a:t>The Financial Life Cycle approach</a:t>
            </a:r>
            <a:endParaRPr lang="en-US" sz="1450" dirty="0"/>
          </a:p>
        </p:txBody>
      </p:sp>
      <p:sp>
        <p:nvSpPr>
          <p:cNvPr id="19" name="Shape 17"/>
          <p:cNvSpPr/>
          <p:nvPr/>
        </p:nvSpPr>
        <p:spPr>
          <a:xfrm>
            <a:off x="457200" y="4489704"/>
            <a:ext cx="5212080" cy="676656"/>
          </a:xfrm>
          <a:prstGeom prst="roundRect">
            <a:avLst>
              <a:gd name="adj" fmla="val 10811"/>
            </a:avLst>
          </a:prstGeom>
          <a:solidFill>
            <a:srgbClr val="EAF6F8"/>
          </a:solidFill>
          <a:ln/>
        </p:spPr>
      </p:sp>
      <p:sp>
        <p:nvSpPr>
          <p:cNvPr id="20" name="Shape 18"/>
          <p:cNvSpPr/>
          <p:nvPr/>
        </p:nvSpPr>
        <p:spPr>
          <a:xfrm>
            <a:off x="621792" y="4581144"/>
            <a:ext cx="493776" cy="493776"/>
          </a:xfrm>
          <a:prstGeom prst="ellipse">
            <a:avLst/>
          </a:prstGeom>
          <a:solidFill>
            <a:srgbClr val="0E2A47"/>
          </a:solidFill>
          <a:ln/>
        </p:spPr>
      </p:sp>
      <p:sp>
        <p:nvSpPr>
          <p:cNvPr id="21" name="Text 19"/>
          <p:cNvSpPr txBox="1"/>
          <p:nvPr/>
        </p:nvSpPr>
        <p:spPr>
          <a:xfrm>
            <a:off x="621792" y="4581144"/>
            <a:ext cx="493776" cy="493776"/>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22" name="Text 20"/>
          <p:cNvSpPr txBox="1"/>
          <p:nvPr/>
        </p:nvSpPr>
        <p:spPr>
          <a:xfrm>
            <a:off x="1280160" y="4489704"/>
            <a:ext cx="4251960" cy="676656"/>
          </a:xfrm>
          <a:prstGeom prst="rect">
            <a:avLst/>
          </a:prstGeom>
          <a:noFill/>
          <a:ln/>
        </p:spPr>
        <p:txBody>
          <a:bodyPr wrap="square" lIns="0" tIns="0" rIns="0" bIns="0" rtlCol="0" anchor="ctr"/>
          <a:lstStyle/>
          <a:p>
            <a:pPr indent="0" marL="0">
              <a:buNone/>
            </a:pPr>
            <a:r>
              <a:rPr lang="en-US" sz="1450" b="1" dirty="0">
                <a:solidFill>
                  <a:srgbClr val="1B2733"/>
                </a:solidFill>
                <a:latin typeface="Calibri" pitchFamily="34" charset="0"/>
                <a:ea typeface="Calibri" pitchFamily="34" charset="-122"/>
                <a:cs typeface="Calibri" pitchFamily="34" charset="-120"/>
              </a:rPr>
              <a:t>Asking for life insurance</a:t>
            </a:r>
            <a:endParaRPr lang="en-US" sz="1450" dirty="0"/>
          </a:p>
        </p:txBody>
      </p:sp>
      <p:sp>
        <p:nvSpPr>
          <p:cNvPr id="23" name="Shape 21"/>
          <p:cNvSpPr/>
          <p:nvPr/>
        </p:nvSpPr>
        <p:spPr>
          <a:xfrm>
            <a:off x="457200" y="5330952"/>
            <a:ext cx="5212080" cy="676656"/>
          </a:xfrm>
          <a:prstGeom prst="roundRect">
            <a:avLst>
              <a:gd name="adj" fmla="val 10811"/>
            </a:avLst>
          </a:prstGeom>
          <a:solidFill>
            <a:srgbClr val="EAF6F8"/>
          </a:solidFill>
          <a:ln/>
        </p:spPr>
      </p:sp>
      <p:sp>
        <p:nvSpPr>
          <p:cNvPr id="24" name="Shape 22"/>
          <p:cNvSpPr/>
          <p:nvPr/>
        </p:nvSpPr>
        <p:spPr>
          <a:xfrm>
            <a:off x="621792" y="5422392"/>
            <a:ext cx="493776" cy="493776"/>
          </a:xfrm>
          <a:prstGeom prst="ellipse">
            <a:avLst/>
          </a:prstGeom>
          <a:solidFill>
            <a:srgbClr val="0E2A47"/>
          </a:solidFill>
          <a:ln/>
        </p:spPr>
      </p:sp>
      <p:sp>
        <p:nvSpPr>
          <p:cNvPr id="25" name="Text 23"/>
          <p:cNvSpPr txBox="1"/>
          <p:nvPr/>
        </p:nvSpPr>
        <p:spPr>
          <a:xfrm>
            <a:off x="621792" y="5422392"/>
            <a:ext cx="493776" cy="493776"/>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5</a:t>
            </a:r>
            <a:endParaRPr lang="en-US" sz="1500" dirty="0"/>
          </a:p>
        </p:txBody>
      </p:sp>
      <p:sp>
        <p:nvSpPr>
          <p:cNvPr id="26" name="Text 24"/>
          <p:cNvSpPr txBox="1"/>
          <p:nvPr/>
        </p:nvSpPr>
        <p:spPr>
          <a:xfrm>
            <a:off x="1280160" y="5330952"/>
            <a:ext cx="4251960" cy="676656"/>
          </a:xfrm>
          <a:prstGeom prst="rect">
            <a:avLst/>
          </a:prstGeom>
          <a:noFill/>
          <a:ln/>
        </p:spPr>
        <p:txBody>
          <a:bodyPr wrap="square" lIns="0" tIns="0" rIns="0" bIns="0" rtlCol="0" anchor="ctr"/>
          <a:lstStyle/>
          <a:p>
            <a:pPr indent="0" marL="0">
              <a:buNone/>
            </a:pPr>
            <a:r>
              <a:rPr lang="en-US" sz="1450" b="1" dirty="0">
                <a:solidFill>
                  <a:srgbClr val="1B2733"/>
                </a:solidFill>
                <a:latin typeface="Calibri" pitchFamily="34" charset="0"/>
                <a:ea typeface="Calibri" pitchFamily="34" charset="-122"/>
                <a:cs typeface="Calibri" pitchFamily="34" charset="-120"/>
              </a:rPr>
              <a:t>Requesting a quote from us</a:t>
            </a:r>
            <a:endParaRPr lang="en-US" sz="1450" dirty="0"/>
          </a:p>
        </p:txBody>
      </p:sp>
      <p:sp>
        <p:nvSpPr>
          <p:cNvPr id="27" name="Shape 25"/>
          <p:cNvSpPr/>
          <p:nvPr/>
        </p:nvSpPr>
        <p:spPr>
          <a:xfrm>
            <a:off x="6126480" y="1965960"/>
            <a:ext cx="5212080" cy="676656"/>
          </a:xfrm>
          <a:prstGeom prst="roundRect">
            <a:avLst>
              <a:gd name="adj" fmla="val 10811"/>
            </a:avLst>
          </a:prstGeom>
          <a:solidFill>
            <a:srgbClr val="EAF6F8"/>
          </a:solidFill>
          <a:ln/>
        </p:spPr>
      </p:sp>
      <p:sp>
        <p:nvSpPr>
          <p:cNvPr id="28" name="Shape 26"/>
          <p:cNvSpPr/>
          <p:nvPr/>
        </p:nvSpPr>
        <p:spPr>
          <a:xfrm>
            <a:off x="6291072" y="2057400"/>
            <a:ext cx="493776" cy="493776"/>
          </a:xfrm>
          <a:prstGeom prst="ellipse">
            <a:avLst/>
          </a:prstGeom>
          <a:solidFill>
            <a:srgbClr val="0E2A47"/>
          </a:solidFill>
          <a:ln/>
        </p:spPr>
      </p:sp>
      <p:sp>
        <p:nvSpPr>
          <p:cNvPr id="29" name="Text 27"/>
          <p:cNvSpPr txBox="1"/>
          <p:nvPr/>
        </p:nvSpPr>
        <p:spPr>
          <a:xfrm>
            <a:off x="6291072" y="2057400"/>
            <a:ext cx="493776" cy="493776"/>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6</a:t>
            </a:r>
            <a:endParaRPr lang="en-US" sz="1500" dirty="0"/>
          </a:p>
        </p:txBody>
      </p:sp>
      <p:sp>
        <p:nvSpPr>
          <p:cNvPr id="30" name="Text 28"/>
          <p:cNvSpPr txBox="1"/>
          <p:nvPr/>
        </p:nvSpPr>
        <p:spPr>
          <a:xfrm>
            <a:off x="6949440" y="1965960"/>
            <a:ext cx="4251960" cy="676656"/>
          </a:xfrm>
          <a:prstGeom prst="rect">
            <a:avLst/>
          </a:prstGeom>
          <a:noFill/>
          <a:ln/>
        </p:spPr>
        <p:txBody>
          <a:bodyPr wrap="square" lIns="0" tIns="0" rIns="0" bIns="0" rtlCol="0" anchor="ctr"/>
          <a:lstStyle/>
          <a:p>
            <a:pPr indent="0" marL="0">
              <a:buNone/>
            </a:pPr>
            <a:r>
              <a:rPr lang="en-US" sz="1450" b="1" dirty="0">
                <a:solidFill>
                  <a:srgbClr val="1B2733"/>
                </a:solidFill>
                <a:latin typeface="Calibri" pitchFamily="34" charset="0"/>
                <a:ea typeface="Calibri" pitchFamily="34" charset="-122"/>
                <a:cs typeface="Calibri" pitchFamily="34" charset="-120"/>
              </a:rPr>
              <a:t>Our website &amp; agent tools</a:t>
            </a:r>
            <a:endParaRPr lang="en-US" sz="1450" dirty="0"/>
          </a:p>
        </p:txBody>
      </p:sp>
      <p:sp>
        <p:nvSpPr>
          <p:cNvPr id="31" name="Shape 29"/>
          <p:cNvSpPr/>
          <p:nvPr/>
        </p:nvSpPr>
        <p:spPr>
          <a:xfrm>
            <a:off x="6126480" y="2807208"/>
            <a:ext cx="5212080" cy="676656"/>
          </a:xfrm>
          <a:prstGeom prst="roundRect">
            <a:avLst>
              <a:gd name="adj" fmla="val 10811"/>
            </a:avLst>
          </a:prstGeom>
          <a:solidFill>
            <a:srgbClr val="EAF6F8"/>
          </a:solidFill>
          <a:ln/>
        </p:spPr>
      </p:sp>
      <p:sp>
        <p:nvSpPr>
          <p:cNvPr id="32" name="Shape 30"/>
          <p:cNvSpPr/>
          <p:nvPr/>
        </p:nvSpPr>
        <p:spPr>
          <a:xfrm>
            <a:off x="6291072" y="2898648"/>
            <a:ext cx="493776" cy="493776"/>
          </a:xfrm>
          <a:prstGeom prst="ellipse">
            <a:avLst/>
          </a:prstGeom>
          <a:solidFill>
            <a:srgbClr val="0E2A47"/>
          </a:solidFill>
          <a:ln/>
        </p:spPr>
      </p:sp>
      <p:sp>
        <p:nvSpPr>
          <p:cNvPr id="33" name="Text 31"/>
          <p:cNvSpPr txBox="1"/>
          <p:nvPr/>
        </p:nvSpPr>
        <p:spPr>
          <a:xfrm>
            <a:off x="6291072" y="2898648"/>
            <a:ext cx="493776" cy="493776"/>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7</a:t>
            </a:r>
            <a:endParaRPr lang="en-US" sz="1500" dirty="0"/>
          </a:p>
        </p:txBody>
      </p:sp>
      <p:sp>
        <p:nvSpPr>
          <p:cNvPr id="34" name="Text 32"/>
          <p:cNvSpPr txBox="1"/>
          <p:nvPr/>
        </p:nvSpPr>
        <p:spPr>
          <a:xfrm>
            <a:off x="6949440" y="2807208"/>
            <a:ext cx="4251960" cy="676656"/>
          </a:xfrm>
          <a:prstGeom prst="rect">
            <a:avLst/>
          </a:prstGeom>
          <a:noFill/>
          <a:ln/>
        </p:spPr>
        <p:txBody>
          <a:bodyPr wrap="square" lIns="0" tIns="0" rIns="0" bIns="0" rtlCol="0" anchor="ctr"/>
          <a:lstStyle/>
          <a:p>
            <a:pPr indent="0" marL="0">
              <a:buNone/>
            </a:pPr>
            <a:r>
              <a:rPr lang="en-US" sz="1450" b="1" dirty="0">
                <a:solidFill>
                  <a:srgbClr val="1B2733"/>
                </a:solidFill>
                <a:latin typeface="Calibri" pitchFamily="34" charset="0"/>
                <a:ea typeface="Calibri" pitchFamily="34" charset="-122"/>
                <a:cs typeface="Calibri" pitchFamily="34" charset="-120"/>
              </a:rPr>
              <a:t>Submitting an application</a:t>
            </a:r>
            <a:endParaRPr lang="en-US" sz="1450" dirty="0"/>
          </a:p>
        </p:txBody>
      </p:sp>
      <p:sp>
        <p:nvSpPr>
          <p:cNvPr id="35" name="Shape 33"/>
          <p:cNvSpPr/>
          <p:nvPr/>
        </p:nvSpPr>
        <p:spPr>
          <a:xfrm>
            <a:off x="6126480" y="3648456"/>
            <a:ext cx="5212080" cy="676656"/>
          </a:xfrm>
          <a:prstGeom prst="roundRect">
            <a:avLst>
              <a:gd name="adj" fmla="val 10811"/>
            </a:avLst>
          </a:prstGeom>
          <a:solidFill>
            <a:srgbClr val="EAF6F8"/>
          </a:solidFill>
          <a:ln/>
        </p:spPr>
      </p:sp>
      <p:sp>
        <p:nvSpPr>
          <p:cNvPr id="36" name="Shape 34"/>
          <p:cNvSpPr/>
          <p:nvPr/>
        </p:nvSpPr>
        <p:spPr>
          <a:xfrm>
            <a:off x="6291072" y="3739896"/>
            <a:ext cx="493776" cy="493776"/>
          </a:xfrm>
          <a:prstGeom prst="ellipse">
            <a:avLst/>
          </a:prstGeom>
          <a:solidFill>
            <a:srgbClr val="0E2A47"/>
          </a:solidFill>
          <a:ln/>
        </p:spPr>
      </p:sp>
      <p:sp>
        <p:nvSpPr>
          <p:cNvPr id="37" name="Text 35"/>
          <p:cNvSpPr txBox="1"/>
          <p:nvPr/>
        </p:nvSpPr>
        <p:spPr>
          <a:xfrm>
            <a:off x="6291072" y="3739896"/>
            <a:ext cx="493776" cy="493776"/>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8</a:t>
            </a:r>
            <a:endParaRPr lang="en-US" sz="1500" dirty="0"/>
          </a:p>
        </p:txBody>
      </p:sp>
      <p:sp>
        <p:nvSpPr>
          <p:cNvPr id="38" name="Text 36"/>
          <p:cNvSpPr txBox="1"/>
          <p:nvPr/>
        </p:nvSpPr>
        <p:spPr>
          <a:xfrm>
            <a:off x="6949440" y="3648456"/>
            <a:ext cx="4251960" cy="676656"/>
          </a:xfrm>
          <a:prstGeom prst="rect">
            <a:avLst/>
          </a:prstGeom>
          <a:noFill/>
          <a:ln/>
        </p:spPr>
        <p:txBody>
          <a:bodyPr wrap="square" lIns="0" tIns="0" rIns="0" bIns="0" rtlCol="0" anchor="ctr"/>
          <a:lstStyle/>
          <a:p>
            <a:pPr indent="0" marL="0">
              <a:buNone/>
            </a:pPr>
            <a:r>
              <a:rPr lang="en-US" sz="1450" b="1" dirty="0">
                <a:solidFill>
                  <a:srgbClr val="1B2733"/>
                </a:solidFill>
                <a:latin typeface="Calibri" pitchFamily="34" charset="0"/>
                <a:ea typeface="Calibri" pitchFamily="34" charset="-122"/>
                <a:cs typeface="Calibri" pitchFamily="34" charset="-120"/>
              </a:rPr>
              <a:t>Case status &amp; communication</a:t>
            </a:r>
            <a:endParaRPr lang="en-US" sz="1450" dirty="0"/>
          </a:p>
        </p:txBody>
      </p:sp>
      <p:sp>
        <p:nvSpPr>
          <p:cNvPr id="39" name="Shape 37"/>
          <p:cNvSpPr/>
          <p:nvPr/>
        </p:nvSpPr>
        <p:spPr>
          <a:xfrm>
            <a:off x="6126480" y="4489704"/>
            <a:ext cx="5212080" cy="676656"/>
          </a:xfrm>
          <a:prstGeom prst="roundRect">
            <a:avLst>
              <a:gd name="adj" fmla="val 10811"/>
            </a:avLst>
          </a:prstGeom>
          <a:solidFill>
            <a:srgbClr val="EAF6F8"/>
          </a:solidFill>
          <a:ln/>
        </p:spPr>
      </p:sp>
      <p:sp>
        <p:nvSpPr>
          <p:cNvPr id="40" name="Shape 38"/>
          <p:cNvSpPr/>
          <p:nvPr/>
        </p:nvSpPr>
        <p:spPr>
          <a:xfrm>
            <a:off x="6291072" y="4581144"/>
            <a:ext cx="493776" cy="493776"/>
          </a:xfrm>
          <a:prstGeom prst="ellipse">
            <a:avLst/>
          </a:prstGeom>
          <a:solidFill>
            <a:srgbClr val="0E2A47"/>
          </a:solidFill>
          <a:ln/>
        </p:spPr>
      </p:sp>
      <p:sp>
        <p:nvSpPr>
          <p:cNvPr id="41" name="Text 39"/>
          <p:cNvSpPr txBox="1"/>
          <p:nvPr/>
        </p:nvSpPr>
        <p:spPr>
          <a:xfrm>
            <a:off x="6291072" y="4581144"/>
            <a:ext cx="493776" cy="493776"/>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9</a:t>
            </a:r>
            <a:endParaRPr lang="en-US" sz="1500" dirty="0"/>
          </a:p>
        </p:txBody>
      </p:sp>
      <p:sp>
        <p:nvSpPr>
          <p:cNvPr id="42" name="Text 40"/>
          <p:cNvSpPr txBox="1"/>
          <p:nvPr/>
        </p:nvSpPr>
        <p:spPr>
          <a:xfrm>
            <a:off x="6949440" y="4489704"/>
            <a:ext cx="4251960" cy="676656"/>
          </a:xfrm>
          <a:prstGeom prst="rect">
            <a:avLst/>
          </a:prstGeom>
          <a:noFill/>
          <a:ln/>
        </p:spPr>
        <p:txBody>
          <a:bodyPr wrap="square" lIns="0" tIns="0" rIns="0" bIns="0" rtlCol="0" anchor="ctr"/>
          <a:lstStyle/>
          <a:p>
            <a:pPr indent="0" marL="0">
              <a:buNone/>
            </a:pPr>
            <a:r>
              <a:rPr lang="en-US" sz="1450" b="1" dirty="0">
                <a:solidFill>
                  <a:srgbClr val="1B2733"/>
                </a:solidFill>
                <a:latin typeface="Calibri" pitchFamily="34" charset="0"/>
                <a:ea typeface="Calibri" pitchFamily="34" charset="-122"/>
                <a:cs typeface="Calibri" pitchFamily="34" charset="-120"/>
              </a:rPr>
              <a:t>Policy delivery &amp; getting paid</a:t>
            </a:r>
            <a:endParaRPr lang="en-US" sz="1450" dirty="0"/>
          </a:p>
        </p:txBody>
      </p:sp>
      <p:sp>
        <p:nvSpPr>
          <p:cNvPr id="43" name="Shape 41"/>
          <p:cNvSpPr/>
          <p:nvPr/>
        </p:nvSpPr>
        <p:spPr>
          <a:xfrm>
            <a:off x="6126480" y="5330952"/>
            <a:ext cx="5212080" cy="676656"/>
          </a:xfrm>
          <a:prstGeom prst="roundRect">
            <a:avLst>
              <a:gd name="adj" fmla="val 10811"/>
            </a:avLst>
          </a:prstGeom>
          <a:solidFill>
            <a:srgbClr val="EAF6F8"/>
          </a:solidFill>
          <a:ln/>
        </p:spPr>
      </p:sp>
      <p:sp>
        <p:nvSpPr>
          <p:cNvPr id="44" name="Shape 42"/>
          <p:cNvSpPr/>
          <p:nvPr/>
        </p:nvSpPr>
        <p:spPr>
          <a:xfrm>
            <a:off x="6291072" y="5422392"/>
            <a:ext cx="493776" cy="493776"/>
          </a:xfrm>
          <a:prstGeom prst="ellipse">
            <a:avLst/>
          </a:prstGeom>
          <a:solidFill>
            <a:srgbClr val="0E2A47"/>
          </a:solidFill>
          <a:ln/>
        </p:spPr>
      </p:sp>
      <p:sp>
        <p:nvSpPr>
          <p:cNvPr id="45" name="Text 43"/>
          <p:cNvSpPr txBox="1"/>
          <p:nvPr/>
        </p:nvSpPr>
        <p:spPr>
          <a:xfrm>
            <a:off x="6291072" y="5422392"/>
            <a:ext cx="493776" cy="493776"/>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10</a:t>
            </a:r>
            <a:endParaRPr lang="en-US" sz="1500" dirty="0"/>
          </a:p>
        </p:txBody>
      </p:sp>
      <p:sp>
        <p:nvSpPr>
          <p:cNvPr id="46" name="Text 44"/>
          <p:cNvSpPr txBox="1"/>
          <p:nvPr/>
        </p:nvSpPr>
        <p:spPr>
          <a:xfrm>
            <a:off x="6949440" y="5330952"/>
            <a:ext cx="4251960" cy="676656"/>
          </a:xfrm>
          <a:prstGeom prst="rect">
            <a:avLst/>
          </a:prstGeom>
          <a:noFill/>
          <a:ln/>
        </p:spPr>
        <p:txBody>
          <a:bodyPr wrap="square" lIns="0" tIns="0" rIns="0" bIns="0" rtlCol="0" anchor="ctr"/>
          <a:lstStyle/>
          <a:p>
            <a:pPr indent="0" marL="0">
              <a:buNone/>
            </a:pPr>
            <a:r>
              <a:rPr lang="en-US" sz="1450" b="1" dirty="0">
                <a:solidFill>
                  <a:srgbClr val="1B2733"/>
                </a:solidFill>
                <a:latin typeface="Calibri" pitchFamily="34" charset="0"/>
                <a:ea typeface="Calibri" pitchFamily="34" charset="-122"/>
                <a:cs typeface="Calibri" pitchFamily="34" charset="-120"/>
              </a:rPr>
              <a:t>Beyond life insurance</a:t>
            </a:r>
            <a:endParaRPr lang="en-US" sz="1450" dirty="0"/>
          </a:p>
        </p:txBody>
      </p:sp>
      <p:sp>
        <p:nvSpPr>
          <p:cNvPr id="47" name="Text 45"/>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02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FFFFFF"/>
            </a:solidFill>
            <a:prstDash val="solid"/>
          </a:ln>
        </p:spPr>
      </p:sp>
      <p:sp>
        <p:nvSpPr>
          <p:cNvPr id="3" name="Shape 1"/>
          <p:cNvSpPr/>
          <p:nvPr/>
        </p:nvSpPr>
        <p:spPr>
          <a:xfrm>
            <a:off x="521208" y="475488"/>
            <a:ext cx="73152" cy="73152"/>
          </a:xfrm>
          <a:prstGeom prst="ellipse">
            <a:avLst/>
          </a:prstGeom>
          <a:solidFill>
            <a:srgbClr val="FFFFFF"/>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FFFFFF"/>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1CA9C9"/>
                </a:solidFill>
                <a:latin typeface="Calibri" pitchFamily="34" charset="0"/>
                <a:ea typeface="Calibri" pitchFamily="34" charset="-122"/>
                <a:cs typeface="Calibri" pitchFamily="34" charset="-120"/>
              </a:rPr>
              <a:t>HOW WE WORK TOGETHER</a:t>
            </a:r>
            <a:endParaRPr lang="en-US" sz="1200" dirty="0"/>
          </a:p>
        </p:txBody>
      </p:sp>
      <p:sp>
        <p:nvSpPr>
          <p:cNvPr id="6" name="Text 4"/>
          <p:cNvSpPr txBox="1"/>
          <p:nvPr/>
        </p:nvSpPr>
        <p:spPr>
          <a:xfrm>
            <a:off x="777240" y="1371600"/>
            <a:ext cx="10424160" cy="1554480"/>
          </a:xfrm>
          <a:prstGeom prst="rect">
            <a:avLst/>
          </a:prstGeom>
          <a:noFill/>
          <a:ln/>
        </p:spPr>
        <p:txBody>
          <a:bodyPr wrap="square" lIns="0" tIns="0" rIns="0" bIns="0" rtlCol="0" anchor="ctr"/>
          <a:lstStyle/>
          <a:p>
            <a:pPr indent="0" marL="0">
              <a:lnSpc>
                <a:spcPct val="108000"/>
              </a:lnSpc>
              <a:buNone/>
            </a:pPr>
            <a:r>
              <a:rPr lang="en-US" sz="3200" b="1" i="1" dirty="0">
                <a:solidFill>
                  <a:srgbClr val="FFFFFF"/>
                </a:solidFill>
                <a:latin typeface="Cambria" pitchFamily="34" charset="0"/>
                <a:ea typeface="Cambria" pitchFamily="34" charset="-122"/>
                <a:cs typeface="Cambria" pitchFamily="34" charset="-120"/>
              </a:rPr>
              <a:t>“We’re on the same team. If you get paid, I get paid.”</a:t>
            </a:r>
            <a:endParaRPr lang="en-US" sz="3200" dirty="0"/>
          </a:p>
        </p:txBody>
      </p:sp>
      <p:sp>
        <p:nvSpPr>
          <p:cNvPr id="7" name="Text 5"/>
          <p:cNvSpPr txBox="1"/>
          <p:nvPr/>
        </p:nvSpPr>
        <p:spPr>
          <a:xfrm>
            <a:off x="822960" y="2880360"/>
            <a:ext cx="8229600" cy="365760"/>
          </a:xfrm>
          <a:prstGeom prst="rect">
            <a:avLst/>
          </a:prstGeom>
          <a:noFill/>
          <a:ln/>
        </p:spPr>
        <p:txBody>
          <a:bodyPr wrap="square" lIns="0" tIns="0" rIns="0" bIns="0" rtlCol="0" anchor="ctr"/>
          <a:lstStyle/>
          <a:p>
            <a:pPr indent="0" marL="0">
              <a:buNone/>
            </a:pPr>
            <a:r>
              <a:rPr lang="en-US" sz="1300" i="1" dirty="0">
                <a:solidFill>
                  <a:srgbClr val="9FC3D2"/>
                </a:solidFill>
                <a:latin typeface="Calibri" pitchFamily="34" charset="0"/>
                <a:ea typeface="Calibri" pitchFamily="34" charset="-122"/>
                <a:cs typeface="Calibri" pitchFamily="34" charset="-120"/>
              </a:rPr>
              <a:t>— Tim Fuller, on what “concierge-level service” means at SRS</a:t>
            </a:r>
            <a:endParaRPr lang="en-US" sz="1300" dirty="0"/>
          </a:p>
        </p:txBody>
      </p:sp>
      <p:sp>
        <p:nvSpPr>
          <p:cNvPr id="8" name="Shape 6"/>
          <p:cNvSpPr/>
          <p:nvPr/>
        </p:nvSpPr>
        <p:spPr>
          <a:xfrm>
            <a:off x="777240" y="3794760"/>
            <a:ext cx="3429000" cy="2103120"/>
          </a:xfrm>
          <a:prstGeom prst="roundRect">
            <a:avLst>
              <a:gd name="adj" fmla="val 3478"/>
            </a:avLst>
          </a:prstGeom>
          <a:solidFill>
            <a:srgbClr val="081A2C"/>
          </a:solidFill>
          <a:ln w="12700">
            <a:solidFill>
              <a:srgbClr val="0E7A93"/>
            </a:solidFill>
            <a:prstDash val="solid"/>
          </a:ln>
        </p:spPr>
      </p:sp>
      <p:sp>
        <p:nvSpPr>
          <p:cNvPr id="9" name="Shape 7"/>
          <p:cNvSpPr/>
          <p:nvPr/>
        </p:nvSpPr>
        <p:spPr>
          <a:xfrm>
            <a:off x="1005840" y="4023360"/>
            <a:ext cx="457200" cy="457200"/>
          </a:xfrm>
          <a:prstGeom prst="ellipse">
            <a:avLst/>
          </a:prstGeom>
          <a:solidFill>
            <a:srgbClr val="1CA9C9"/>
          </a:solidFill>
          <a:ln/>
        </p:spPr>
      </p:sp>
      <p:sp>
        <p:nvSpPr>
          <p:cNvPr id="10" name="Text 8"/>
          <p:cNvSpPr txBox="1"/>
          <p:nvPr/>
        </p:nvSpPr>
        <p:spPr>
          <a:xfrm>
            <a:off x="1005840" y="4023360"/>
            <a:ext cx="457200" cy="457200"/>
          </a:xfrm>
          <a:prstGeom prst="rect">
            <a:avLst/>
          </a:prstGeom>
          <a:noFill/>
          <a:ln/>
        </p:spPr>
        <p:txBody>
          <a:bodyPr wrap="square" lIns="0" tIns="0" rIns="0" bIns="0" rtlCol="0" anchor="ctr"/>
          <a:lstStyle/>
          <a:p>
            <a:pPr algn="ctr" indent="0" marL="0">
              <a:buNone/>
            </a:pPr>
            <a:r>
              <a:rPr lang="en-US" sz="1500" b="1" dirty="0">
                <a:solidFill>
                  <a:srgbClr val="0E2A47"/>
                </a:solidFill>
                <a:latin typeface="Cambria" pitchFamily="34" charset="0"/>
                <a:ea typeface="Cambria" pitchFamily="34" charset="-122"/>
                <a:cs typeface="Cambria" pitchFamily="34" charset="-120"/>
              </a:rPr>
              <a:t>1</a:t>
            </a:r>
            <a:endParaRPr lang="en-US" sz="1500" dirty="0"/>
          </a:p>
        </p:txBody>
      </p:sp>
      <p:sp>
        <p:nvSpPr>
          <p:cNvPr id="11" name="Text 9"/>
          <p:cNvSpPr txBox="1"/>
          <p:nvPr/>
        </p:nvSpPr>
        <p:spPr>
          <a:xfrm>
            <a:off x="1005840" y="4663440"/>
            <a:ext cx="2971800" cy="457200"/>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Concierge-level service</a:t>
            </a:r>
            <a:endParaRPr lang="en-US" sz="1600" dirty="0"/>
          </a:p>
        </p:txBody>
      </p:sp>
      <p:sp>
        <p:nvSpPr>
          <p:cNvPr id="12" name="Text 10"/>
          <p:cNvSpPr txBox="1"/>
          <p:nvPr/>
        </p:nvSpPr>
        <p:spPr>
          <a:xfrm>
            <a:off x="1005840" y="5093208"/>
            <a:ext cx="2971800" cy="731520"/>
          </a:xfrm>
          <a:prstGeom prst="rect">
            <a:avLst/>
          </a:prstGeom>
          <a:noFill/>
          <a:ln/>
        </p:spPr>
        <p:txBody>
          <a:bodyPr wrap="square" lIns="0" tIns="0" rIns="0" bIns="0" rtlCol="0" anchor="ctr"/>
          <a:lstStyle/>
          <a:p>
            <a:pPr indent="0" marL="0">
              <a:lnSpc>
                <a:spcPct val="110000"/>
              </a:lnSpc>
              <a:buNone/>
            </a:pPr>
            <a:r>
              <a:rPr lang="en-US" sz="1150" dirty="0">
                <a:solidFill>
                  <a:srgbClr val="C9DCE6"/>
                </a:solidFill>
                <a:latin typeface="Calibri" pitchFamily="34" charset="0"/>
                <a:ea typeface="Calibri" pitchFamily="34" charset="-122"/>
                <a:cs typeface="Calibri" pitchFamily="34" charset="-120"/>
              </a:rPr>
              <a:t>We take on the tech, the underwriting legwork, and the back-office headaches so you can focus on the client.</a:t>
            </a:r>
            <a:endParaRPr lang="en-US" sz="1150" dirty="0"/>
          </a:p>
        </p:txBody>
      </p:sp>
      <p:sp>
        <p:nvSpPr>
          <p:cNvPr id="13" name="Shape 11"/>
          <p:cNvSpPr/>
          <p:nvPr/>
        </p:nvSpPr>
        <p:spPr>
          <a:xfrm>
            <a:off x="4462272" y="3794760"/>
            <a:ext cx="3429000" cy="2103120"/>
          </a:xfrm>
          <a:prstGeom prst="roundRect">
            <a:avLst>
              <a:gd name="adj" fmla="val 3478"/>
            </a:avLst>
          </a:prstGeom>
          <a:solidFill>
            <a:srgbClr val="081A2C"/>
          </a:solidFill>
          <a:ln w="12700">
            <a:solidFill>
              <a:srgbClr val="0E7A93"/>
            </a:solidFill>
            <a:prstDash val="solid"/>
          </a:ln>
        </p:spPr>
      </p:sp>
      <p:sp>
        <p:nvSpPr>
          <p:cNvPr id="14" name="Shape 12"/>
          <p:cNvSpPr/>
          <p:nvPr/>
        </p:nvSpPr>
        <p:spPr>
          <a:xfrm>
            <a:off x="4690872" y="4023360"/>
            <a:ext cx="457200" cy="457200"/>
          </a:xfrm>
          <a:prstGeom prst="ellipse">
            <a:avLst/>
          </a:prstGeom>
          <a:solidFill>
            <a:srgbClr val="1CA9C9"/>
          </a:solidFill>
          <a:ln/>
        </p:spPr>
      </p:sp>
      <p:sp>
        <p:nvSpPr>
          <p:cNvPr id="15" name="Text 13"/>
          <p:cNvSpPr txBox="1"/>
          <p:nvPr/>
        </p:nvSpPr>
        <p:spPr>
          <a:xfrm>
            <a:off x="4690872" y="4023360"/>
            <a:ext cx="457200" cy="457200"/>
          </a:xfrm>
          <a:prstGeom prst="rect">
            <a:avLst/>
          </a:prstGeom>
          <a:noFill/>
          <a:ln/>
        </p:spPr>
        <p:txBody>
          <a:bodyPr wrap="square" lIns="0" tIns="0" rIns="0" bIns="0" rtlCol="0" anchor="ctr"/>
          <a:lstStyle/>
          <a:p>
            <a:pPr algn="ctr" indent="0" marL="0">
              <a:buNone/>
            </a:pPr>
            <a:r>
              <a:rPr lang="en-US" sz="1500" b="1" dirty="0">
                <a:solidFill>
                  <a:srgbClr val="0E2A47"/>
                </a:solidFill>
                <a:latin typeface="Cambria" pitchFamily="34" charset="0"/>
                <a:ea typeface="Cambria" pitchFamily="34" charset="-122"/>
                <a:cs typeface="Cambria" pitchFamily="34" charset="-120"/>
              </a:rPr>
              <a:t>2</a:t>
            </a:r>
            <a:endParaRPr lang="en-US" sz="1500" dirty="0"/>
          </a:p>
        </p:txBody>
      </p:sp>
      <p:sp>
        <p:nvSpPr>
          <p:cNvPr id="16" name="Text 14"/>
          <p:cNvSpPr txBox="1"/>
          <p:nvPr/>
        </p:nvSpPr>
        <p:spPr>
          <a:xfrm>
            <a:off x="4690872" y="4663440"/>
            <a:ext cx="2971800" cy="457200"/>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One contact for everything</a:t>
            </a:r>
            <a:endParaRPr lang="en-US" sz="1600" dirty="0"/>
          </a:p>
        </p:txBody>
      </p:sp>
      <p:sp>
        <p:nvSpPr>
          <p:cNvPr id="17" name="Text 15"/>
          <p:cNvSpPr txBox="1"/>
          <p:nvPr/>
        </p:nvSpPr>
        <p:spPr>
          <a:xfrm>
            <a:off x="4690872" y="5093208"/>
            <a:ext cx="2971800" cy="731520"/>
          </a:xfrm>
          <a:prstGeom prst="rect">
            <a:avLst/>
          </a:prstGeom>
          <a:noFill/>
          <a:ln/>
        </p:spPr>
        <p:txBody>
          <a:bodyPr wrap="square" lIns="0" tIns="0" rIns="0" bIns="0" rtlCol="0" anchor="ctr"/>
          <a:lstStyle/>
          <a:p>
            <a:pPr indent="0" marL="0">
              <a:lnSpc>
                <a:spcPct val="110000"/>
              </a:lnSpc>
              <a:buNone/>
            </a:pPr>
            <a:r>
              <a:rPr lang="en-US" sz="1150" dirty="0">
                <a:solidFill>
                  <a:srgbClr val="C9DCE6"/>
                </a:solidFill>
                <a:latin typeface="Calibri" pitchFamily="34" charset="0"/>
                <a:ea typeface="Calibri" pitchFamily="34" charset="-122"/>
                <a:cs typeface="Calibri" pitchFamily="34" charset="-120"/>
              </a:rPr>
              <a:t>Tim is your back office. Questions, quotes, tricky cases — call, text, or email instead of guessing.</a:t>
            </a:r>
            <a:endParaRPr lang="en-US" sz="1150" dirty="0"/>
          </a:p>
        </p:txBody>
      </p:sp>
      <p:sp>
        <p:nvSpPr>
          <p:cNvPr id="18" name="Shape 16"/>
          <p:cNvSpPr/>
          <p:nvPr/>
        </p:nvSpPr>
        <p:spPr>
          <a:xfrm>
            <a:off x="8147304" y="3794760"/>
            <a:ext cx="3429000" cy="2103120"/>
          </a:xfrm>
          <a:prstGeom prst="roundRect">
            <a:avLst>
              <a:gd name="adj" fmla="val 3478"/>
            </a:avLst>
          </a:prstGeom>
          <a:solidFill>
            <a:srgbClr val="081A2C"/>
          </a:solidFill>
          <a:ln w="12700">
            <a:solidFill>
              <a:srgbClr val="0E7A93"/>
            </a:solidFill>
            <a:prstDash val="solid"/>
          </a:ln>
        </p:spPr>
      </p:sp>
      <p:sp>
        <p:nvSpPr>
          <p:cNvPr id="19" name="Shape 17"/>
          <p:cNvSpPr/>
          <p:nvPr/>
        </p:nvSpPr>
        <p:spPr>
          <a:xfrm>
            <a:off x="8375904" y="4023360"/>
            <a:ext cx="457200" cy="457200"/>
          </a:xfrm>
          <a:prstGeom prst="ellipse">
            <a:avLst/>
          </a:prstGeom>
          <a:solidFill>
            <a:srgbClr val="1CA9C9"/>
          </a:solidFill>
          <a:ln/>
        </p:spPr>
      </p:sp>
      <p:sp>
        <p:nvSpPr>
          <p:cNvPr id="20" name="Text 18"/>
          <p:cNvSpPr txBox="1"/>
          <p:nvPr/>
        </p:nvSpPr>
        <p:spPr>
          <a:xfrm>
            <a:off x="8375904" y="4023360"/>
            <a:ext cx="457200" cy="457200"/>
          </a:xfrm>
          <a:prstGeom prst="rect">
            <a:avLst/>
          </a:prstGeom>
          <a:noFill/>
          <a:ln/>
        </p:spPr>
        <p:txBody>
          <a:bodyPr wrap="square" lIns="0" tIns="0" rIns="0" bIns="0" rtlCol="0" anchor="ctr"/>
          <a:lstStyle/>
          <a:p>
            <a:pPr algn="ctr" indent="0" marL="0">
              <a:buNone/>
            </a:pPr>
            <a:r>
              <a:rPr lang="en-US" sz="1500" b="1" dirty="0">
                <a:solidFill>
                  <a:srgbClr val="0E2A47"/>
                </a:solidFill>
                <a:latin typeface="Cambria" pitchFamily="34" charset="0"/>
                <a:ea typeface="Cambria" pitchFamily="34" charset="-122"/>
                <a:cs typeface="Cambria" pitchFamily="34" charset="-120"/>
              </a:rPr>
              <a:t>3</a:t>
            </a:r>
            <a:endParaRPr lang="en-US" sz="1500" dirty="0"/>
          </a:p>
        </p:txBody>
      </p:sp>
      <p:sp>
        <p:nvSpPr>
          <p:cNvPr id="21" name="Text 19"/>
          <p:cNvSpPr txBox="1"/>
          <p:nvPr/>
        </p:nvSpPr>
        <p:spPr>
          <a:xfrm>
            <a:off x="8375904" y="4663440"/>
            <a:ext cx="2971800" cy="457200"/>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You will never bother us</a:t>
            </a:r>
            <a:endParaRPr lang="en-US" sz="1600" dirty="0"/>
          </a:p>
        </p:txBody>
      </p:sp>
      <p:sp>
        <p:nvSpPr>
          <p:cNvPr id="22" name="Text 20"/>
          <p:cNvSpPr txBox="1"/>
          <p:nvPr/>
        </p:nvSpPr>
        <p:spPr>
          <a:xfrm>
            <a:off x="8375904" y="5093208"/>
            <a:ext cx="2971800" cy="731520"/>
          </a:xfrm>
          <a:prstGeom prst="rect">
            <a:avLst/>
          </a:prstGeom>
          <a:noFill/>
          <a:ln/>
        </p:spPr>
        <p:txBody>
          <a:bodyPr wrap="square" lIns="0" tIns="0" rIns="0" bIns="0" rtlCol="0" anchor="ctr"/>
          <a:lstStyle/>
          <a:p>
            <a:pPr indent="0" marL="0">
              <a:lnSpc>
                <a:spcPct val="110000"/>
              </a:lnSpc>
              <a:buNone/>
            </a:pPr>
            <a:r>
              <a:rPr lang="en-US" sz="1150" dirty="0">
                <a:solidFill>
                  <a:srgbClr val="C9DCE6"/>
                </a:solidFill>
                <a:latin typeface="Calibri" pitchFamily="34" charset="0"/>
                <a:ea typeface="Calibri" pitchFamily="34" charset="-122"/>
                <a:cs typeface="Calibri" pitchFamily="34" charset="-120"/>
              </a:rPr>
              <a:t>Call anytime. If it’s urgent and you haven’t heard back in an hour or two, call the cell. We want you calling.</a:t>
            </a:r>
            <a:endParaRPr lang="en-US" sz="1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STEP 1</a:t>
            </a:r>
            <a:endParaRPr lang="en-US" sz="1200" dirty="0"/>
          </a:p>
        </p:txBody>
      </p:sp>
      <p:sp>
        <p:nvSpPr>
          <p:cNvPr id="6" name="Text 4"/>
          <p:cNvSpPr txBox="1"/>
          <p:nvPr/>
        </p:nvSpPr>
        <p:spPr>
          <a:xfrm>
            <a:off x="457200" y="1143000"/>
            <a:ext cx="1078992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Contracting — fast and simple</a:t>
            </a:r>
            <a:endParaRPr lang="en-US" sz="3200" dirty="0"/>
          </a:p>
        </p:txBody>
      </p:sp>
      <p:sp>
        <p:nvSpPr>
          <p:cNvPr id="7" name="Text 5"/>
          <p:cNvSpPr txBox="1"/>
          <p:nvPr/>
        </p:nvSpPr>
        <p:spPr>
          <a:xfrm>
            <a:off x="457200" y="1783080"/>
            <a:ext cx="6583680" cy="731520"/>
          </a:xfrm>
          <a:prstGeom prst="rect">
            <a:avLst/>
          </a:prstGeom>
          <a:noFill/>
          <a:ln/>
        </p:spPr>
        <p:txBody>
          <a:bodyPr wrap="square" lIns="0" tIns="0" rIns="0" bIns="0" rtlCol="0" anchor="ctr"/>
          <a:lstStyle/>
          <a:p>
            <a:pPr indent="0" marL="0">
              <a:lnSpc>
                <a:spcPct val="115000"/>
              </a:lnSpc>
              <a:buNone/>
            </a:pPr>
            <a:r>
              <a:rPr lang="en-US" sz="1400" dirty="0">
                <a:solidFill>
                  <a:srgbClr val="5B6B7A"/>
                </a:solidFill>
                <a:latin typeface="Calibri" pitchFamily="34" charset="0"/>
                <a:ea typeface="Calibri" pitchFamily="34" charset="-122"/>
                <a:cs typeface="Calibri" pitchFamily="34" charset="-120"/>
              </a:rPr>
              <a:t>Most states are not pre-appointment states, which means we can submit your contracting the same day you submit your first application.</a:t>
            </a:r>
            <a:endParaRPr lang="en-US" sz="1400" dirty="0"/>
          </a:p>
        </p:txBody>
      </p:sp>
      <p:sp>
        <p:nvSpPr>
          <p:cNvPr id="8" name="Shape 6"/>
          <p:cNvSpPr/>
          <p:nvPr/>
        </p:nvSpPr>
        <p:spPr>
          <a:xfrm>
            <a:off x="457200" y="2697480"/>
            <a:ext cx="2084832" cy="1737360"/>
          </a:xfrm>
          <a:prstGeom prst="roundRect">
            <a:avLst>
              <a:gd name="adj" fmla="val 4211"/>
            </a:avLst>
          </a:prstGeom>
          <a:solidFill>
            <a:srgbClr val="EAF6F8"/>
          </a:solidFill>
          <a:ln/>
        </p:spPr>
      </p:sp>
      <p:sp>
        <p:nvSpPr>
          <p:cNvPr id="9" name="Shape 7"/>
          <p:cNvSpPr/>
          <p:nvPr/>
        </p:nvSpPr>
        <p:spPr>
          <a:xfrm>
            <a:off x="1280160" y="2478024"/>
            <a:ext cx="438912" cy="438912"/>
          </a:xfrm>
          <a:prstGeom prst="ellipse">
            <a:avLst/>
          </a:prstGeom>
          <a:solidFill>
            <a:srgbClr val="0E2A47"/>
          </a:solidFill>
          <a:ln/>
        </p:spPr>
      </p:sp>
      <p:sp>
        <p:nvSpPr>
          <p:cNvPr id="10" name="Text 8"/>
          <p:cNvSpPr txBox="1"/>
          <p:nvPr/>
        </p:nvSpPr>
        <p:spPr>
          <a:xfrm>
            <a:off x="1280160" y="2478024"/>
            <a:ext cx="438912"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11" name="Text 9"/>
          <p:cNvSpPr txBox="1"/>
          <p:nvPr/>
        </p:nvSpPr>
        <p:spPr>
          <a:xfrm>
            <a:off x="594360" y="2990088"/>
            <a:ext cx="1810512" cy="457200"/>
          </a:xfrm>
          <a:prstGeom prst="rect">
            <a:avLst/>
          </a:prstGeom>
          <a:noFill/>
          <a:ln/>
        </p:spPr>
        <p:txBody>
          <a:bodyPr wrap="square" lIns="0" tIns="0" rIns="0" bIns="0" rtlCol="0" anchor="ctr"/>
          <a:lstStyle/>
          <a:p>
            <a:pPr algn="ctr" indent="0" marL="0">
              <a:buNone/>
            </a:pPr>
            <a:r>
              <a:rPr lang="en-US" sz="1350" b="1" dirty="0">
                <a:solidFill>
                  <a:srgbClr val="0E2A47"/>
                </a:solidFill>
                <a:latin typeface="Cambria" pitchFamily="34" charset="0"/>
                <a:ea typeface="Cambria" pitchFamily="34" charset="-122"/>
                <a:cs typeface="Cambria" pitchFamily="34" charset="-120"/>
              </a:rPr>
              <a:t>Complete the packet</a:t>
            </a:r>
            <a:endParaRPr lang="en-US" sz="1350" dirty="0"/>
          </a:p>
        </p:txBody>
      </p:sp>
      <p:sp>
        <p:nvSpPr>
          <p:cNvPr id="12" name="Text 10"/>
          <p:cNvSpPr txBox="1"/>
          <p:nvPr/>
        </p:nvSpPr>
        <p:spPr>
          <a:xfrm>
            <a:off x="594360" y="3447288"/>
            <a:ext cx="1810512" cy="914400"/>
          </a:xfrm>
          <a:prstGeom prst="rect">
            <a:avLst/>
          </a:prstGeom>
          <a:noFill/>
          <a:ln/>
        </p:spPr>
        <p:txBody>
          <a:bodyPr wrap="square" lIns="0" tIns="0" rIns="0" bIns="0" rtlCol="0" anchor="ctr"/>
          <a:lstStyle/>
          <a:p>
            <a:pPr algn="ctr" indent="0" marL="0">
              <a:lnSpc>
                <a:spcPct val="110000"/>
              </a:lnSpc>
              <a:buNone/>
            </a:pPr>
            <a:r>
              <a:rPr lang="en-US" sz="1050" dirty="0">
                <a:solidFill>
                  <a:srgbClr val="1B2733"/>
                </a:solidFill>
                <a:latin typeface="Calibri" pitchFamily="34" charset="0"/>
                <a:ea typeface="Calibri" pitchFamily="34" charset="-122"/>
                <a:cs typeface="Calibri" pitchFamily="34" charset="-120"/>
              </a:rPr>
              <a:t>Fill out the SRS contracting &amp; appointment packet through DocuSign — it’s quick, guided, and e-signed.</a:t>
            </a:r>
            <a:endParaRPr lang="en-US" sz="1050" dirty="0"/>
          </a:p>
        </p:txBody>
      </p:sp>
      <p:sp>
        <p:nvSpPr>
          <p:cNvPr id="13" name="Shape 11"/>
          <p:cNvSpPr/>
          <p:nvPr/>
        </p:nvSpPr>
        <p:spPr>
          <a:xfrm>
            <a:off x="2688336" y="2697480"/>
            <a:ext cx="2084832" cy="1737360"/>
          </a:xfrm>
          <a:prstGeom prst="roundRect">
            <a:avLst>
              <a:gd name="adj" fmla="val 4211"/>
            </a:avLst>
          </a:prstGeom>
          <a:solidFill>
            <a:srgbClr val="EAF6F8"/>
          </a:solidFill>
          <a:ln/>
        </p:spPr>
      </p:sp>
      <p:sp>
        <p:nvSpPr>
          <p:cNvPr id="14" name="Shape 12"/>
          <p:cNvSpPr/>
          <p:nvPr/>
        </p:nvSpPr>
        <p:spPr>
          <a:xfrm>
            <a:off x="3511296" y="2478024"/>
            <a:ext cx="438912" cy="438912"/>
          </a:xfrm>
          <a:prstGeom prst="ellipse">
            <a:avLst/>
          </a:prstGeom>
          <a:solidFill>
            <a:srgbClr val="0E2A47"/>
          </a:solidFill>
          <a:ln/>
        </p:spPr>
      </p:sp>
      <p:sp>
        <p:nvSpPr>
          <p:cNvPr id="15" name="Text 13"/>
          <p:cNvSpPr txBox="1"/>
          <p:nvPr/>
        </p:nvSpPr>
        <p:spPr>
          <a:xfrm>
            <a:off x="3511296" y="2478024"/>
            <a:ext cx="438912"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6" name="Text 14"/>
          <p:cNvSpPr txBox="1"/>
          <p:nvPr/>
        </p:nvSpPr>
        <p:spPr>
          <a:xfrm>
            <a:off x="2825496" y="2990088"/>
            <a:ext cx="1810512" cy="457200"/>
          </a:xfrm>
          <a:prstGeom prst="rect">
            <a:avLst/>
          </a:prstGeom>
          <a:noFill/>
          <a:ln/>
        </p:spPr>
        <p:txBody>
          <a:bodyPr wrap="square" lIns="0" tIns="0" rIns="0" bIns="0" rtlCol="0" anchor="ctr"/>
          <a:lstStyle/>
          <a:p>
            <a:pPr algn="ctr" indent="0" marL="0">
              <a:buNone/>
            </a:pPr>
            <a:r>
              <a:rPr lang="en-US" sz="1350" b="1" dirty="0">
                <a:solidFill>
                  <a:srgbClr val="0E2A47"/>
                </a:solidFill>
                <a:latin typeface="Cambria" pitchFamily="34" charset="0"/>
                <a:ea typeface="Cambria" pitchFamily="34" charset="-122"/>
                <a:cs typeface="Cambria" pitchFamily="34" charset="-120"/>
              </a:rPr>
              <a:t>We do the paperwork</a:t>
            </a:r>
            <a:endParaRPr lang="en-US" sz="1350" dirty="0"/>
          </a:p>
        </p:txBody>
      </p:sp>
      <p:sp>
        <p:nvSpPr>
          <p:cNvPr id="17" name="Text 15"/>
          <p:cNvSpPr txBox="1"/>
          <p:nvPr/>
        </p:nvSpPr>
        <p:spPr>
          <a:xfrm>
            <a:off x="2825496" y="3447288"/>
            <a:ext cx="1810512" cy="914400"/>
          </a:xfrm>
          <a:prstGeom prst="rect">
            <a:avLst/>
          </a:prstGeom>
          <a:noFill/>
          <a:ln/>
        </p:spPr>
        <p:txBody>
          <a:bodyPr wrap="square" lIns="0" tIns="0" rIns="0" bIns="0" rtlCol="0" anchor="ctr"/>
          <a:lstStyle/>
          <a:p>
            <a:pPr algn="ctr" indent="0" marL="0">
              <a:lnSpc>
                <a:spcPct val="110000"/>
              </a:lnSpc>
              <a:buNone/>
            </a:pPr>
            <a:r>
              <a:rPr lang="en-US" sz="1050" dirty="0">
                <a:solidFill>
                  <a:srgbClr val="1B2733"/>
                </a:solidFill>
                <a:latin typeface="Calibri" pitchFamily="34" charset="0"/>
                <a:ea typeface="Calibri" pitchFamily="34" charset="-122"/>
                <a:cs typeface="Calibri" pitchFamily="34" charset="-120"/>
              </a:rPr>
              <a:t>We populate your information onto each carrier’s specific contracting forms for you.</a:t>
            </a:r>
            <a:endParaRPr lang="en-US" sz="1050" dirty="0"/>
          </a:p>
        </p:txBody>
      </p:sp>
      <p:sp>
        <p:nvSpPr>
          <p:cNvPr id="18" name="Shape 16"/>
          <p:cNvSpPr/>
          <p:nvPr/>
        </p:nvSpPr>
        <p:spPr>
          <a:xfrm>
            <a:off x="4919472" y="2697480"/>
            <a:ext cx="2084832" cy="1737360"/>
          </a:xfrm>
          <a:prstGeom prst="roundRect">
            <a:avLst>
              <a:gd name="adj" fmla="val 4211"/>
            </a:avLst>
          </a:prstGeom>
          <a:solidFill>
            <a:srgbClr val="EAF6F8"/>
          </a:solidFill>
          <a:ln/>
        </p:spPr>
      </p:sp>
      <p:sp>
        <p:nvSpPr>
          <p:cNvPr id="19" name="Shape 17"/>
          <p:cNvSpPr/>
          <p:nvPr/>
        </p:nvSpPr>
        <p:spPr>
          <a:xfrm>
            <a:off x="5742432" y="2478024"/>
            <a:ext cx="438912" cy="438912"/>
          </a:xfrm>
          <a:prstGeom prst="ellipse">
            <a:avLst/>
          </a:prstGeom>
          <a:solidFill>
            <a:srgbClr val="0E2A47"/>
          </a:solidFill>
          <a:ln/>
        </p:spPr>
      </p:sp>
      <p:sp>
        <p:nvSpPr>
          <p:cNvPr id="20" name="Text 18"/>
          <p:cNvSpPr txBox="1"/>
          <p:nvPr/>
        </p:nvSpPr>
        <p:spPr>
          <a:xfrm>
            <a:off x="5742432" y="2478024"/>
            <a:ext cx="438912"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21" name="Text 19"/>
          <p:cNvSpPr txBox="1"/>
          <p:nvPr/>
        </p:nvSpPr>
        <p:spPr>
          <a:xfrm>
            <a:off x="5056632" y="2990088"/>
            <a:ext cx="1810512" cy="457200"/>
          </a:xfrm>
          <a:prstGeom prst="rect">
            <a:avLst/>
          </a:prstGeom>
          <a:noFill/>
          <a:ln/>
        </p:spPr>
        <p:txBody>
          <a:bodyPr wrap="square" lIns="0" tIns="0" rIns="0" bIns="0" rtlCol="0" anchor="ctr"/>
          <a:lstStyle/>
          <a:p>
            <a:pPr algn="ctr" indent="0" marL="0">
              <a:buNone/>
            </a:pPr>
            <a:r>
              <a:rPr lang="en-US" sz="1350" b="1" dirty="0">
                <a:solidFill>
                  <a:srgbClr val="0E2A47"/>
                </a:solidFill>
                <a:latin typeface="Cambria" pitchFamily="34" charset="0"/>
                <a:ea typeface="Cambria" pitchFamily="34" charset="-122"/>
                <a:cs typeface="Cambria" pitchFamily="34" charset="-120"/>
              </a:rPr>
              <a:t>You're ready to write</a:t>
            </a:r>
            <a:endParaRPr lang="en-US" sz="1350" dirty="0"/>
          </a:p>
        </p:txBody>
      </p:sp>
      <p:sp>
        <p:nvSpPr>
          <p:cNvPr id="22" name="Text 20"/>
          <p:cNvSpPr txBox="1"/>
          <p:nvPr/>
        </p:nvSpPr>
        <p:spPr>
          <a:xfrm>
            <a:off x="5056632" y="3447288"/>
            <a:ext cx="1810512" cy="914400"/>
          </a:xfrm>
          <a:prstGeom prst="rect">
            <a:avLst/>
          </a:prstGeom>
          <a:noFill/>
          <a:ln/>
        </p:spPr>
        <p:txBody>
          <a:bodyPr wrap="square" lIns="0" tIns="0" rIns="0" bIns="0" rtlCol="0" anchor="ctr"/>
          <a:lstStyle/>
          <a:p>
            <a:pPr algn="ctr" indent="0" marL="0">
              <a:lnSpc>
                <a:spcPct val="110000"/>
              </a:lnSpc>
              <a:buNone/>
            </a:pPr>
            <a:r>
              <a:rPr lang="en-US" sz="1050" dirty="0">
                <a:solidFill>
                  <a:srgbClr val="1B2733"/>
                </a:solidFill>
                <a:latin typeface="Calibri" pitchFamily="34" charset="0"/>
                <a:ea typeface="Calibri" pitchFamily="34" charset="-122"/>
                <a:cs typeface="Calibri" pitchFamily="34" charset="-120"/>
              </a:rPr>
              <a:t>Submit an application the same day — contracting and underwriting move in parallel in most states.</a:t>
            </a:r>
            <a:endParaRPr lang="en-US" sz="1050" dirty="0"/>
          </a:p>
        </p:txBody>
      </p:sp>
      <p:sp>
        <p:nvSpPr>
          <p:cNvPr id="23" name="Shape 21"/>
          <p:cNvSpPr/>
          <p:nvPr/>
        </p:nvSpPr>
        <p:spPr>
          <a:xfrm>
            <a:off x="457200" y="4709160"/>
            <a:ext cx="6583680" cy="1508760"/>
          </a:xfrm>
          <a:prstGeom prst="roundRect">
            <a:avLst>
              <a:gd name="adj" fmla="val 4848"/>
            </a:avLst>
          </a:prstGeom>
          <a:solidFill>
            <a:srgbClr val="0E2A47"/>
          </a:solidFill>
          <a:ln/>
        </p:spPr>
      </p:sp>
      <p:sp>
        <p:nvSpPr>
          <p:cNvPr id="24" name="Text 22"/>
          <p:cNvSpPr txBox="1"/>
          <p:nvPr/>
        </p:nvSpPr>
        <p:spPr>
          <a:xfrm>
            <a:off x="685800" y="4846320"/>
            <a:ext cx="3657600" cy="320040"/>
          </a:xfrm>
          <a:prstGeom prst="rect">
            <a:avLst/>
          </a:prstGeom>
          <a:noFill/>
          <a:ln/>
        </p:spPr>
        <p:txBody>
          <a:bodyPr wrap="square" lIns="0" tIns="0" rIns="0" bIns="0" rtlCol="0" anchor="ctr"/>
          <a:lstStyle/>
          <a:p>
            <a:pPr indent="0" marL="0">
              <a:buNone/>
            </a:pPr>
            <a:r>
              <a:rPr lang="en-US" sz="1350" b="1" dirty="0">
                <a:solidFill>
                  <a:srgbClr val="1CA9C9"/>
                </a:solidFill>
                <a:latin typeface="Cambria" pitchFamily="34" charset="0"/>
                <a:ea typeface="Cambria" pitchFamily="34" charset="-122"/>
                <a:cs typeface="Cambria" pitchFamily="34" charset="-120"/>
              </a:rPr>
              <a:t>What you'll need</a:t>
            </a:r>
            <a:endParaRPr lang="en-US" sz="1350" dirty="0"/>
          </a:p>
        </p:txBody>
      </p:sp>
      <p:sp>
        <p:nvSpPr>
          <p:cNvPr id="25" name="Text 23"/>
          <p:cNvSpPr txBox="1"/>
          <p:nvPr/>
        </p:nvSpPr>
        <p:spPr>
          <a:xfrm>
            <a:off x="685800" y="5166360"/>
            <a:ext cx="6126480" cy="1005840"/>
          </a:xfrm>
          <a:prstGeom prst="rect">
            <a:avLst/>
          </a:prstGeom>
          <a:noFill/>
          <a:ln/>
        </p:spPr>
        <p:txBody>
          <a:bodyPr wrap="square" lIns="0" tIns="0" rIns="0" bIns="0" rtlCol="0" anchor="ctr"/>
          <a:lstStyle/>
          <a:p>
            <a:pPr indent="0" marL="0">
              <a:lnSpc>
                <a:spcPct val="125000"/>
              </a:lnSpc>
              <a:buNone/>
            </a:pPr>
            <a:r>
              <a:rPr lang="en-US" sz="1150" dirty="0">
                <a:solidFill>
                  <a:srgbClr val="DCE9EE"/>
                </a:solidFill>
                <a:latin typeface="Calibri" pitchFamily="34" charset="0"/>
                <a:ea typeface="Calibri" pitchFamily="34" charset="-122"/>
                <a:cs typeface="Calibri" pitchFamily="34" charset="-120"/>
              </a:rPr>
              <a:t>• Current E&amp;O policy, with every agent individually named on the declarations page
</a:t>
            </a:r>
            <a:pPr indent="0" marL="0">
              <a:lnSpc>
                <a:spcPct val="125000"/>
              </a:lnSpc>
              <a:buNone/>
            </a:pPr>
            <a:r>
              <a:rPr lang="en-US" sz="1150" dirty="0">
                <a:solidFill>
                  <a:srgbClr val="DCE9EE"/>
                </a:solidFill>
                <a:latin typeface="Calibri" pitchFamily="34" charset="0"/>
                <a:ea typeface="Calibri" pitchFamily="34" charset="-122"/>
                <a:cs typeface="Calibri" pitchFamily="34" charset="-120"/>
              </a:rPr>
              <a:t>• A voided check for EFT commission payments (account name must match how you're contracted)
</a:t>
            </a:r>
            <a:pPr indent="0" marL="0">
              <a:lnSpc>
                <a:spcPct val="125000"/>
              </a:lnSpc>
              <a:buNone/>
            </a:pPr>
            <a:r>
              <a:rPr lang="en-US" sz="1150" dirty="0">
                <a:solidFill>
                  <a:srgbClr val="DCE9EE"/>
                </a:solidFill>
                <a:latin typeface="Calibri" pitchFamily="34" charset="0"/>
                <a:ea typeface="Calibri" pitchFamily="34" charset="-122"/>
                <a:cs typeface="Calibri" pitchFamily="34" charset="-120"/>
              </a:rPr>
              <a:t>• AML training within the last 24 months (LIMRA preferred)</a:t>
            </a:r>
            <a:endParaRPr lang="en-US" sz="1150" dirty="0"/>
          </a:p>
        </p:txBody>
      </p:sp>
      <p:sp>
        <p:nvSpPr>
          <p:cNvPr id="26" name="Shape 24"/>
          <p:cNvSpPr/>
          <p:nvPr/>
        </p:nvSpPr>
        <p:spPr>
          <a:xfrm>
            <a:off x="7406640" y="2697480"/>
            <a:ext cx="4325112" cy="3520440"/>
          </a:xfrm>
          <a:prstGeom prst="roundRect">
            <a:avLst>
              <a:gd name="adj" fmla="val 2597"/>
            </a:avLst>
          </a:prstGeom>
          <a:solidFill>
            <a:srgbClr val="1CA9C9"/>
          </a:solidFill>
          <a:ln/>
        </p:spPr>
      </p:sp>
      <p:sp>
        <p:nvSpPr>
          <p:cNvPr id="27" name="Text 25"/>
          <p:cNvSpPr txBox="1"/>
          <p:nvPr/>
        </p:nvSpPr>
        <p:spPr>
          <a:xfrm>
            <a:off x="7726680" y="3063240"/>
            <a:ext cx="3685032" cy="320040"/>
          </a:xfrm>
          <a:prstGeom prst="rect">
            <a:avLst/>
          </a:prstGeom>
          <a:noFill/>
          <a:ln/>
        </p:spPr>
        <p:txBody>
          <a:bodyPr wrap="square" lIns="0" tIns="0" rIns="0" bIns="0" rtlCol="0" anchor="ctr"/>
          <a:lstStyle/>
          <a:p>
            <a:pPr indent="0" marL="0">
              <a:buNone/>
            </a:pPr>
            <a:r>
              <a:rPr lang="en-US" sz="1200" b="1" spc="150" kern="0" dirty="0">
                <a:solidFill>
                  <a:srgbClr val="0E2A47"/>
                </a:solidFill>
                <a:latin typeface="Calibri" pitchFamily="34" charset="0"/>
                <a:ea typeface="Calibri" pitchFamily="34" charset="-122"/>
                <a:cs typeface="Calibri" pitchFamily="34" charset="-120"/>
              </a:rPr>
              <a:t>START YOUR CONTRACTING</a:t>
            </a:r>
            <a:endParaRPr lang="en-US" sz="1200" dirty="0"/>
          </a:p>
        </p:txBody>
      </p:sp>
      <p:sp>
        <p:nvSpPr>
          <p:cNvPr id="28" name="Text 26"/>
          <p:cNvSpPr txBox="1"/>
          <p:nvPr/>
        </p:nvSpPr>
        <p:spPr>
          <a:xfrm>
            <a:off x="7726680" y="3429000"/>
            <a:ext cx="3685032" cy="548640"/>
          </a:xfrm>
          <a:prstGeom prst="rect">
            <a:avLst/>
          </a:prstGeom>
          <a:noFill/>
          <a:ln/>
        </p:spPr>
        <p:txBody>
          <a:bodyPr wrap="square" lIns="0" tIns="0" rIns="0" bIns="0"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SRS Contracting Packet</a:t>
            </a:r>
            <a:endParaRPr lang="en-US" sz="2000" dirty="0"/>
          </a:p>
        </p:txBody>
      </p:sp>
      <p:sp>
        <p:nvSpPr>
          <p:cNvPr id="29" name="Text 27"/>
          <p:cNvSpPr txBox="1"/>
          <p:nvPr/>
        </p:nvSpPr>
        <p:spPr>
          <a:xfrm>
            <a:off x="7726680" y="4023360"/>
            <a:ext cx="3685032" cy="731520"/>
          </a:xfrm>
          <a:prstGeom prst="rect">
            <a:avLst/>
          </a:prstGeom>
          <a:noFill/>
          <a:ln/>
        </p:spPr>
        <p:txBody>
          <a:bodyPr wrap="square" lIns="0" tIns="0" rIns="0" bIns="0" rtlCol="0" anchor="ctr"/>
          <a:lstStyle/>
          <a:p>
            <a:pPr indent="0" marL="0">
              <a:lnSpc>
                <a:spcPct val="115000"/>
              </a:lnSpc>
              <a:buNone/>
            </a:pPr>
            <a:r>
              <a:rPr lang="en-US" sz="1200" dirty="0">
                <a:solidFill>
                  <a:srgbClr val="081A2C"/>
                </a:solidFill>
                <a:latin typeface="Calibri" pitchFamily="34" charset="0"/>
                <a:ea typeface="Calibri" pitchFamily="34" charset="-122"/>
                <a:cs typeface="Calibri" pitchFamily="34" charset="-120"/>
              </a:rPr>
              <a:t>One DocuSign packet gets your contracting started with us today.</a:t>
            </a:r>
            <a:endParaRPr lang="en-US" sz="1200" dirty="0"/>
          </a:p>
        </p:txBody>
      </p:sp>
      <p:sp>
        <p:nvSpPr>
          <p:cNvPr id="30" name="Shape 28"/>
          <p:cNvSpPr/>
          <p:nvPr/>
        </p:nvSpPr>
        <p:spPr>
          <a:xfrm>
            <a:off x="7726680" y="5029200"/>
            <a:ext cx="3685032" cy="548640"/>
          </a:xfrm>
          <a:prstGeom prst="roundRect">
            <a:avLst>
              <a:gd name="adj" fmla="val 50000"/>
            </a:avLst>
          </a:prstGeom>
          <a:solidFill>
            <a:srgbClr val="0E2A47"/>
          </a:solidFill>
          <a:ln/>
        </p:spPr>
      </p:sp>
      <p:sp>
        <p:nvSpPr>
          <p:cNvPr id="31" name="Text 29">
            <a:hlinkClick r:id="rId1" tooltip=""/>
          </p:cNvPr>
          <p:cNvSpPr txBox="1"/>
          <p:nvPr/>
        </p:nvSpPr>
        <p:spPr>
          <a:xfrm>
            <a:off x="7726680" y="5029200"/>
            <a:ext cx="3685032" cy="548640"/>
          </a:xfrm>
          <a:prstGeom prst="rect">
            <a:avLst/>
          </a:prstGeom>
          <a:noFill/>
          <a:ln/>
        </p:spPr>
        <p:txBody>
          <a:bodyPr wrap="square" lIns="0" tIns="0" rIns="0" bIns="0" rtlCol="0" anchor="ctr"/>
          <a:lstStyle/>
          <a:p>
            <a:pPr algn="ctr" indent="0" marL="0">
              <a:buNone/>
            </a:pPr>
            <a:r>
              <a:rPr lang="en-US" sz="1300" b="1" u="sng" dirty="0">
                <a:solidFill>
                  <a:srgbClr val="FFFFFF"/>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Open the Contracting Packet →</a:t>
            </a:r>
            <a:endParaRPr lang="en-US" sz="1300" dirty="0"/>
          </a:p>
        </p:txBody>
      </p:sp>
      <p:sp>
        <p:nvSpPr>
          <p:cNvPr id="32" name="Text 30"/>
          <p:cNvSpPr txBox="1"/>
          <p:nvPr/>
        </p:nvSpPr>
        <p:spPr>
          <a:xfrm>
            <a:off x="7726680" y="5696712"/>
            <a:ext cx="3685032" cy="411480"/>
          </a:xfrm>
          <a:prstGeom prst="rect">
            <a:avLst/>
          </a:prstGeom>
          <a:noFill/>
          <a:ln/>
        </p:spPr>
        <p:txBody>
          <a:bodyPr wrap="square" lIns="0" tIns="0" rIns="0" bIns="0" rtlCol="0" anchor="ctr"/>
          <a:lstStyle/>
          <a:p>
            <a:pPr indent="0" marL="0">
              <a:buNone/>
            </a:pPr>
            <a:r>
              <a:rPr lang="en-US" sz="1000" i="1" dirty="0">
                <a:solidFill>
                  <a:srgbClr val="081A2C"/>
                </a:solidFill>
                <a:latin typeface="Calibri" pitchFamily="34" charset="0"/>
                <a:ea typeface="Calibri" pitchFamily="34" charset="-122"/>
                <a:cs typeface="Calibri" pitchFamily="34" charset="-120"/>
              </a:rPr>
              <a:t>Or find it anytime under Tools → Contracting Commission at srsinc.com</a:t>
            </a:r>
            <a:endParaRPr lang="en-US" sz="1000" dirty="0"/>
          </a:p>
        </p:txBody>
      </p:sp>
      <p:sp>
        <p:nvSpPr>
          <p:cNvPr id="33" name="Text 31"/>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04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STEP 2</a:t>
            </a:r>
            <a:endParaRPr lang="en-US" sz="1200" dirty="0"/>
          </a:p>
        </p:txBody>
      </p:sp>
      <p:sp>
        <p:nvSpPr>
          <p:cNvPr id="6" name="Text 4"/>
          <p:cNvSpPr txBox="1"/>
          <p:nvPr/>
        </p:nvSpPr>
        <p:spPr>
          <a:xfrm>
            <a:off x="457200" y="1143000"/>
            <a:ext cx="1078992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Underwriting 101 — shop the case, not just the client</a:t>
            </a:r>
            <a:endParaRPr lang="en-US" sz="3200" dirty="0"/>
          </a:p>
        </p:txBody>
      </p:sp>
      <p:sp>
        <p:nvSpPr>
          <p:cNvPr id="7" name="Text 5"/>
          <p:cNvSpPr txBox="1"/>
          <p:nvPr/>
        </p:nvSpPr>
        <p:spPr>
          <a:xfrm>
            <a:off x="457200" y="1783080"/>
            <a:ext cx="6400800" cy="731520"/>
          </a:xfrm>
          <a:prstGeom prst="rect">
            <a:avLst/>
          </a:prstGeom>
          <a:noFill/>
          <a:ln/>
        </p:spPr>
        <p:txBody>
          <a:bodyPr wrap="square" lIns="0" tIns="0" rIns="0" bIns="0" rtlCol="0" anchor="ctr"/>
          <a:lstStyle/>
          <a:p>
            <a:pPr indent="0" marL="0">
              <a:lnSpc>
                <a:spcPct val="115000"/>
              </a:lnSpc>
              <a:buNone/>
            </a:pPr>
            <a:r>
              <a:rPr lang="en-US" sz="1400" dirty="0">
                <a:solidFill>
                  <a:srgbClr val="5B6B7A"/>
                </a:solidFill>
                <a:latin typeface="Calibri" pitchFamily="34" charset="0"/>
                <a:ea typeface="Calibri" pitchFamily="34" charset="-122"/>
                <a:cs typeface="Calibri" pitchFamily="34" charset="-120"/>
              </a:rPr>
              <a:t>Every carrier prices health and lifestyle differently. Guessing wrong costs your client money — and can cost you the sale.</a:t>
            </a:r>
            <a:endParaRPr lang="en-US" sz="1400" dirty="0"/>
          </a:p>
        </p:txBody>
      </p:sp>
      <p:sp>
        <p:nvSpPr>
          <p:cNvPr id="8" name="Shape 6"/>
          <p:cNvSpPr/>
          <p:nvPr/>
        </p:nvSpPr>
        <p:spPr>
          <a:xfrm>
            <a:off x="457200" y="2697480"/>
            <a:ext cx="2834640" cy="3520440"/>
          </a:xfrm>
          <a:prstGeom prst="roundRect">
            <a:avLst>
              <a:gd name="adj" fmla="val 3226"/>
            </a:avLst>
          </a:prstGeom>
          <a:solidFill>
            <a:srgbClr val="0E2A47"/>
          </a:solidFill>
          <a:ln/>
        </p:spPr>
      </p:sp>
      <p:sp>
        <p:nvSpPr>
          <p:cNvPr id="9" name="Text 7"/>
          <p:cNvSpPr txBox="1"/>
          <p:nvPr/>
        </p:nvSpPr>
        <p:spPr>
          <a:xfrm>
            <a:off x="457200" y="2971800"/>
            <a:ext cx="2834640" cy="1005840"/>
          </a:xfrm>
          <a:prstGeom prst="rect">
            <a:avLst/>
          </a:prstGeom>
          <a:noFill/>
          <a:ln/>
        </p:spPr>
        <p:txBody>
          <a:bodyPr wrap="square" lIns="0" tIns="0" rIns="0" bIns="0" rtlCol="0" anchor="ctr"/>
          <a:lstStyle/>
          <a:p>
            <a:pPr algn="ctr" indent="0" marL="0">
              <a:buNone/>
            </a:pPr>
            <a:r>
              <a:rPr lang="en-US" sz="5400" b="1" dirty="0">
                <a:solidFill>
                  <a:srgbClr val="1CA9C9"/>
                </a:solidFill>
                <a:latin typeface="Cambria" pitchFamily="34" charset="0"/>
                <a:ea typeface="Cambria" pitchFamily="34" charset="-122"/>
                <a:cs typeface="Cambria" pitchFamily="34" charset="-120"/>
              </a:rPr>
              <a:t>40+</a:t>
            </a:r>
            <a:endParaRPr lang="en-US" sz="5400" dirty="0"/>
          </a:p>
        </p:txBody>
      </p:sp>
      <p:sp>
        <p:nvSpPr>
          <p:cNvPr id="10" name="Text 8"/>
          <p:cNvSpPr txBox="1"/>
          <p:nvPr/>
        </p:nvSpPr>
        <p:spPr>
          <a:xfrm>
            <a:off x="685800" y="3977640"/>
            <a:ext cx="2377440" cy="640080"/>
          </a:xfrm>
          <a:prstGeom prst="rect">
            <a:avLst/>
          </a:prstGeom>
          <a:noFill/>
          <a:ln/>
        </p:spPr>
        <p:txBody>
          <a:bodyPr wrap="square" lIns="0" tIns="0" rIns="0" bIns="0" rtlCol="0" anchor="ctr"/>
          <a:lstStyle/>
          <a:p>
            <a:pPr algn="ctr" indent="0" marL="0">
              <a:lnSpc>
                <a:spcPct val="115000"/>
              </a:lnSpc>
              <a:buNone/>
            </a:pPr>
            <a:r>
              <a:rPr lang="en-US" sz="1250" dirty="0">
                <a:solidFill>
                  <a:srgbClr val="FFFFFF"/>
                </a:solidFill>
                <a:latin typeface="Calibri" pitchFamily="34" charset="0"/>
                <a:ea typeface="Calibri" pitchFamily="34" charset="-122"/>
                <a:cs typeface="Calibri" pitchFamily="34" charset="-120"/>
              </a:rPr>
              <a:t>life insurance carriers in our portfolio</a:t>
            </a:r>
            <a:endParaRPr lang="en-US" sz="1250" dirty="0"/>
          </a:p>
        </p:txBody>
      </p:sp>
      <p:sp>
        <p:nvSpPr>
          <p:cNvPr id="11" name="Text 9"/>
          <p:cNvSpPr txBox="1"/>
          <p:nvPr/>
        </p:nvSpPr>
        <p:spPr>
          <a:xfrm>
            <a:off x="685800" y="4892040"/>
            <a:ext cx="2377440" cy="1188720"/>
          </a:xfrm>
          <a:prstGeom prst="rect">
            <a:avLst/>
          </a:prstGeom>
          <a:noFill/>
          <a:ln/>
        </p:spPr>
        <p:txBody>
          <a:bodyPr wrap="square" lIns="0" tIns="0" rIns="0" bIns="0" rtlCol="0" anchor="ctr"/>
          <a:lstStyle/>
          <a:p>
            <a:pPr algn="ctr" indent="0" marL="0">
              <a:lnSpc>
                <a:spcPct val="120000"/>
              </a:lnSpc>
              <a:buNone/>
            </a:pPr>
            <a:r>
              <a:rPr lang="en-US" sz="1100" i="1" dirty="0">
                <a:solidFill>
                  <a:srgbClr val="9FC3D2"/>
                </a:solidFill>
                <a:latin typeface="Calibri" pitchFamily="34" charset="0"/>
                <a:ea typeface="Calibri" pitchFamily="34" charset="-122"/>
                <a:cs typeface="Calibri" pitchFamily="34" charset="-120"/>
              </a:rPr>
              <a:t>Licensed in all 50 states, so we can help your clients wherever they live.</a:t>
            </a:r>
            <a:endParaRPr lang="en-US" sz="1100" dirty="0"/>
          </a:p>
        </p:txBody>
      </p:sp>
      <p:sp>
        <p:nvSpPr>
          <p:cNvPr id="12" name="Shape 10"/>
          <p:cNvSpPr/>
          <p:nvPr/>
        </p:nvSpPr>
        <p:spPr>
          <a:xfrm>
            <a:off x="3566160" y="2697480"/>
            <a:ext cx="3703320" cy="3520440"/>
          </a:xfrm>
          <a:prstGeom prst="roundRect">
            <a:avLst>
              <a:gd name="adj" fmla="val 2597"/>
            </a:avLst>
          </a:prstGeom>
          <a:solidFill>
            <a:srgbClr val="EAF6F8"/>
          </a:solidFill>
          <a:ln/>
        </p:spPr>
      </p:sp>
      <p:sp>
        <p:nvSpPr>
          <p:cNvPr id="13" name="Text 11"/>
          <p:cNvSpPr txBox="1"/>
          <p:nvPr/>
        </p:nvSpPr>
        <p:spPr>
          <a:xfrm>
            <a:off x="3794760" y="2926080"/>
            <a:ext cx="3291840" cy="274320"/>
          </a:xfrm>
          <a:prstGeom prst="rect">
            <a:avLst/>
          </a:prstGeom>
          <a:noFill/>
          <a:ln/>
        </p:spPr>
        <p:txBody>
          <a:bodyPr wrap="square" lIns="0" tIns="0" rIns="0" bIns="0" rtlCol="0" anchor="ctr"/>
          <a:lstStyle/>
          <a:p>
            <a:pPr indent="0" marL="0">
              <a:buNone/>
            </a:pPr>
            <a:r>
              <a:rPr lang="en-US" sz="1100" b="1" spc="100" kern="0" dirty="0">
                <a:solidFill>
                  <a:srgbClr val="0E7A93"/>
                </a:solidFill>
                <a:latin typeface="Calibri" pitchFamily="34" charset="0"/>
                <a:ea typeface="Calibri" pitchFamily="34" charset="-122"/>
                <a:cs typeface="Calibri" pitchFamily="34" charset="-120"/>
              </a:rPr>
              <a:t>REAL EXAMPLE: TOBACCO USE</a:t>
            </a:r>
            <a:endParaRPr lang="en-US" sz="1100" dirty="0"/>
          </a:p>
        </p:txBody>
      </p:sp>
      <p:sp>
        <p:nvSpPr>
          <p:cNvPr id="14" name="Text 12"/>
          <p:cNvSpPr txBox="1"/>
          <p:nvPr/>
        </p:nvSpPr>
        <p:spPr>
          <a:xfrm>
            <a:off x="3794760" y="3337560"/>
            <a:ext cx="3291840" cy="1188720"/>
          </a:xfrm>
          <a:prstGeom prst="rect">
            <a:avLst/>
          </a:prstGeom>
          <a:noFill/>
          <a:ln/>
        </p:spPr>
        <p:txBody>
          <a:bodyPr wrap="square" lIns="0" tIns="0" rIns="0" bIns="0" rtlCol="0" anchor="ctr"/>
          <a:lstStyle/>
          <a:p>
            <a:pPr indent="0" marL="0">
              <a:lnSpc>
                <a:spcPct val="120000"/>
              </a:lnSpc>
              <a:buNone/>
            </a:pPr>
            <a:r>
              <a:rPr lang="en-US" sz="2600" b="1" dirty="0">
                <a:solidFill>
                  <a:srgbClr val="0E2A47"/>
                </a:solidFill>
                <a:latin typeface="Calibri" pitchFamily="34" charset="0"/>
                <a:ea typeface="Calibri" pitchFamily="34" charset="-122"/>
                <a:cs typeface="Calibri" pitchFamily="34" charset="-120"/>
              </a:rPr>
              <a:t>36 of 40</a:t>
            </a:r>
            <a:pPr indent="0" marL="0">
              <a:lnSpc>
                <a:spcPct val="120000"/>
              </a:lnSpc>
              <a:buNone/>
            </a:pPr>
            <a:r>
              <a:rPr lang="en-US" sz="1300" dirty="0">
                <a:solidFill>
                  <a:srgbClr val="1B2733"/>
                </a:solidFill>
                <a:latin typeface="Calibri" pitchFamily="34" charset="0"/>
                <a:ea typeface="Calibri" pitchFamily="34" charset="-122"/>
                <a:cs typeface="Calibri" pitchFamily="34" charset="-120"/>
              </a:rPr>
              <a:t> carriers rate a tobacco-chewer at tobacco rates — roughly </a:t>
            </a:r>
            <a:pPr indent="0" marL="0">
              <a:lnSpc>
                <a:spcPct val="120000"/>
              </a:lnSpc>
              <a:buNone/>
            </a:pPr>
            <a:r>
              <a:rPr lang="en-US" sz="1300" b="1" dirty="0">
                <a:solidFill>
                  <a:srgbClr val="F2A93B"/>
                </a:solidFill>
                <a:latin typeface="Calibri" pitchFamily="34" charset="0"/>
                <a:ea typeface="Calibri" pitchFamily="34" charset="-122"/>
                <a:cs typeface="Calibri" pitchFamily="34" charset="-120"/>
              </a:rPr>
              <a:t>double</a:t>
            </a:r>
            <a:pPr indent="0" marL="0">
              <a:lnSpc>
                <a:spcPct val="120000"/>
              </a:lnSpc>
              <a:buNone/>
            </a:pPr>
            <a:r>
              <a:rPr lang="en-US" sz="1300" dirty="0">
                <a:solidFill>
                  <a:srgbClr val="1B2733"/>
                </a:solidFill>
                <a:latin typeface="Calibri" pitchFamily="34" charset="0"/>
                <a:ea typeface="Calibri" pitchFamily="34" charset="-122"/>
                <a:cs typeface="Calibri" pitchFamily="34" charset="-120"/>
              </a:rPr>
              <a:t> the premium.</a:t>
            </a:r>
            <a:endParaRPr lang="en-US" sz="2600" dirty="0"/>
          </a:p>
        </p:txBody>
      </p:sp>
      <p:sp>
        <p:nvSpPr>
          <p:cNvPr id="15" name="Text 13"/>
          <p:cNvSpPr txBox="1"/>
          <p:nvPr/>
        </p:nvSpPr>
        <p:spPr>
          <a:xfrm>
            <a:off x="3794760" y="4572000"/>
            <a:ext cx="3291840" cy="1097280"/>
          </a:xfrm>
          <a:prstGeom prst="rect">
            <a:avLst/>
          </a:prstGeom>
          <a:noFill/>
          <a:ln/>
        </p:spPr>
        <p:txBody>
          <a:bodyPr wrap="square" lIns="0" tIns="0" rIns="0" bIns="0" rtlCol="0" anchor="ctr"/>
          <a:lstStyle/>
          <a:p>
            <a:pPr indent="0" marL="0">
              <a:lnSpc>
                <a:spcPct val="120000"/>
              </a:lnSpc>
              <a:buNone/>
            </a:pPr>
            <a:r>
              <a:rPr lang="en-US" sz="2600" b="1" dirty="0">
                <a:solidFill>
                  <a:srgbClr val="0E2A47"/>
                </a:solidFill>
                <a:latin typeface="Calibri" pitchFamily="34" charset="0"/>
                <a:ea typeface="Calibri" pitchFamily="34" charset="-122"/>
                <a:cs typeface="Calibri" pitchFamily="34" charset="-120"/>
              </a:rPr>
              <a:t>4 carriers</a:t>
            </a:r>
            <a:pPr indent="0" marL="0">
              <a:lnSpc>
                <a:spcPct val="120000"/>
              </a:lnSpc>
              <a:buNone/>
            </a:pPr>
            <a:r>
              <a:rPr lang="en-US" sz="1300" dirty="0">
                <a:solidFill>
                  <a:srgbClr val="1B2733"/>
                </a:solidFill>
                <a:latin typeface="Calibri" pitchFamily="34" charset="0"/>
                <a:ea typeface="Calibri" pitchFamily="34" charset="-122"/>
                <a:cs typeface="Calibri" pitchFamily="34" charset="-120"/>
              </a:rPr>
              <a:t> will still offer non-tobacco rates, even with a positive nicotine test.</a:t>
            </a:r>
            <a:endParaRPr lang="en-US" sz="2600" dirty="0"/>
          </a:p>
        </p:txBody>
      </p:sp>
      <p:sp>
        <p:nvSpPr>
          <p:cNvPr id="16" name="Text 14"/>
          <p:cNvSpPr txBox="1"/>
          <p:nvPr/>
        </p:nvSpPr>
        <p:spPr>
          <a:xfrm>
            <a:off x="3794760" y="5715000"/>
            <a:ext cx="3291840" cy="457200"/>
          </a:xfrm>
          <a:prstGeom prst="rect">
            <a:avLst/>
          </a:prstGeom>
          <a:noFill/>
          <a:ln/>
        </p:spPr>
        <p:txBody>
          <a:bodyPr wrap="square" lIns="0" tIns="0" rIns="0" bIns="0" rtlCol="0" anchor="ctr"/>
          <a:lstStyle/>
          <a:p>
            <a:pPr indent="0" marL="0">
              <a:buNone/>
            </a:pPr>
            <a:r>
              <a:rPr lang="en-US" sz="1050" i="1" dirty="0">
                <a:solidFill>
                  <a:srgbClr val="5B6B7A"/>
                </a:solidFill>
                <a:latin typeface="Calibri" pitchFamily="34" charset="0"/>
                <a:ea typeface="Calibri" pitchFamily="34" charset="-122"/>
                <a:cs typeface="Calibri" pitchFamily="34" charset="-120"/>
              </a:rPr>
              <a:t>Field underwriting finds the 4 before you apply — not after a decline.</a:t>
            </a:r>
            <a:endParaRPr lang="en-US" sz="1050" dirty="0"/>
          </a:p>
        </p:txBody>
      </p:sp>
      <p:sp>
        <p:nvSpPr>
          <p:cNvPr id="17" name="Shape 15"/>
          <p:cNvSpPr/>
          <p:nvPr/>
        </p:nvSpPr>
        <p:spPr>
          <a:xfrm>
            <a:off x="7452360" y="2697480"/>
            <a:ext cx="4279392" cy="3520440"/>
          </a:xfrm>
          <a:prstGeom prst="roundRect">
            <a:avLst>
              <a:gd name="adj" fmla="val 2597"/>
            </a:avLst>
          </a:prstGeom>
          <a:solidFill>
            <a:srgbClr val="FFFFFF"/>
          </a:solidFill>
          <a:ln w="12700">
            <a:solidFill>
              <a:srgbClr val="D8E2E8"/>
            </a:solidFill>
            <a:prstDash val="solid"/>
          </a:ln>
        </p:spPr>
      </p:sp>
      <p:sp>
        <p:nvSpPr>
          <p:cNvPr id="18" name="Text 16"/>
          <p:cNvSpPr txBox="1"/>
          <p:nvPr/>
        </p:nvSpPr>
        <p:spPr>
          <a:xfrm>
            <a:off x="7680960" y="2926080"/>
            <a:ext cx="3840480" cy="274320"/>
          </a:xfrm>
          <a:prstGeom prst="rect">
            <a:avLst/>
          </a:prstGeom>
          <a:noFill/>
          <a:ln/>
        </p:spPr>
        <p:txBody>
          <a:bodyPr wrap="square" lIns="0" tIns="0" rIns="0" bIns="0" rtlCol="0" anchor="ctr"/>
          <a:lstStyle/>
          <a:p>
            <a:pPr indent="0" marL="0">
              <a:buNone/>
            </a:pPr>
            <a:r>
              <a:rPr lang="en-US" sz="1100" b="1" spc="100" kern="0" dirty="0">
                <a:solidFill>
                  <a:srgbClr val="0E7A93"/>
                </a:solidFill>
                <a:latin typeface="Calibri" pitchFamily="34" charset="0"/>
                <a:ea typeface="Calibri" pitchFamily="34" charset="-122"/>
                <a:cs typeface="Calibri" pitchFamily="34" charset="-120"/>
              </a:rPr>
              <a:t>HOW WE SHOP A COMPLICATED CASE</a:t>
            </a:r>
            <a:endParaRPr lang="en-US" sz="1100" dirty="0"/>
          </a:p>
        </p:txBody>
      </p:sp>
      <p:sp>
        <p:nvSpPr>
          <p:cNvPr id="19" name="Shape 17"/>
          <p:cNvSpPr/>
          <p:nvPr/>
        </p:nvSpPr>
        <p:spPr>
          <a:xfrm>
            <a:off x="7680960" y="3337560"/>
            <a:ext cx="365760" cy="365760"/>
          </a:xfrm>
          <a:prstGeom prst="ellipse">
            <a:avLst/>
          </a:prstGeom>
          <a:solidFill>
            <a:srgbClr val="1CA9C9"/>
          </a:solidFill>
          <a:ln/>
        </p:spPr>
      </p:sp>
      <p:sp>
        <p:nvSpPr>
          <p:cNvPr id="20" name="Text 18"/>
          <p:cNvSpPr txBox="1"/>
          <p:nvPr/>
        </p:nvSpPr>
        <p:spPr>
          <a:xfrm>
            <a:off x="7680960" y="3337560"/>
            <a:ext cx="365760" cy="365760"/>
          </a:xfrm>
          <a:prstGeom prst="rect">
            <a:avLst/>
          </a:prstGeom>
          <a:noFill/>
          <a:ln/>
        </p:spPr>
        <p:txBody>
          <a:bodyPr wrap="square" lIns="0" tIns="0" rIns="0" bIns="0" rtlCol="0" anchor="ctr"/>
          <a:lstStyle/>
          <a:p>
            <a:pPr algn="ctr" indent="0" marL="0">
              <a:buNone/>
            </a:pPr>
            <a:r>
              <a:rPr lang="en-US" sz="1500" b="1" dirty="0">
                <a:solidFill>
                  <a:srgbClr val="0E2A47"/>
                </a:solidFill>
                <a:latin typeface="Cambria" pitchFamily="34" charset="0"/>
                <a:ea typeface="Cambria" pitchFamily="34" charset="-122"/>
                <a:cs typeface="Cambria" pitchFamily="34" charset="-120"/>
              </a:rPr>
              <a:t>1</a:t>
            </a:r>
            <a:endParaRPr lang="en-US" sz="1500" dirty="0"/>
          </a:p>
        </p:txBody>
      </p:sp>
      <p:sp>
        <p:nvSpPr>
          <p:cNvPr id="21" name="Text 19"/>
          <p:cNvSpPr txBox="1"/>
          <p:nvPr/>
        </p:nvSpPr>
        <p:spPr>
          <a:xfrm>
            <a:off x="8183880" y="3282696"/>
            <a:ext cx="3383280" cy="594360"/>
          </a:xfrm>
          <a:prstGeom prst="rect">
            <a:avLst/>
          </a:prstGeom>
          <a:noFill/>
          <a:ln/>
        </p:spPr>
        <p:txBody>
          <a:bodyPr wrap="square" lIns="0" tIns="0" rIns="0" bIns="0" rtlCol="0" anchor="ctr"/>
          <a:lstStyle/>
          <a:p>
            <a:pPr indent="0" marL="0">
              <a:lnSpc>
                <a:spcPct val="110000"/>
              </a:lnSpc>
              <a:buNone/>
            </a:pPr>
            <a:r>
              <a:rPr lang="en-US" sz="1100" dirty="0">
                <a:solidFill>
                  <a:srgbClr val="1B2733"/>
                </a:solidFill>
                <a:latin typeface="Calibri" pitchFamily="34" charset="0"/>
                <a:ea typeface="Calibri" pitchFamily="34" charset="-122"/>
                <a:cs typeface="Calibri" pitchFamily="34" charset="-120"/>
              </a:rPr>
              <a:t>Send Tim the health questionnaire (no client name needed)</a:t>
            </a:r>
            <a:endParaRPr lang="en-US" sz="1100" dirty="0"/>
          </a:p>
        </p:txBody>
      </p:sp>
      <p:sp>
        <p:nvSpPr>
          <p:cNvPr id="22" name="Shape 20"/>
          <p:cNvSpPr/>
          <p:nvPr/>
        </p:nvSpPr>
        <p:spPr>
          <a:xfrm>
            <a:off x="7680960" y="4050792"/>
            <a:ext cx="365760" cy="365760"/>
          </a:xfrm>
          <a:prstGeom prst="ellipse">
            <a:avLst/>
          </a:prstGeom>
          <a:solidFill>
            <a:srgbClr val="1CA9C9"/>
          </a:solidFill>
          <a:ln/>
        </p:spPr>
      </p:sp>
      <p:sp>
        <p:nvSpPr>
          <p:cNvPr id="23" name="Text 21"/>
          <p:cNvSpPr txBox="1"/>
          <p:nvPr/>
        </p:nvSpPr>
        <p:spPr>
          <a:xfrm>
            <a:off x="7680960" y="4050792"/>
            <a:ext cx="365760" cy="365760"/>
          </a:xfrm>
          <a:prstGeom prst="rect">
            <a:avLst/>
          </a:prstGeom>
          <a:noFill/>
          <a:ln/>
        </p:spPr>
        <p:txBody>
          <a:bodyPr wrap="square" lIns="0" tIns="0" rIns="0" bIns="0" rtlCol="0" anchor="ctr"/>
          <a:lstStyle/>
          <a:p>
            <a:pPr algn="ctr" indent="0" marL="0">
              <a:buNone/>
            </a:pPr>
            <a:r>
              <a:rPr lang="en-US" sz="1500" b="1" dirty="0">
                <a:solidFill>
                  <a:srgbClr val="0E2A47"/>
                </a:solidFill>
                <a:latin typeface="Cambria" pitchFamily="34" charset="0"/>
                <a:ea typeface="Cambria" pitchFamily="34" charset="-122"/>
                <a:cs typeface="Cambria" pitchFamily="34" charset="-120"/>
              </a:rPr>
              <a:t>2</a:t>
            </a:r>
            <a:endParaRPr lang="en-US" sz="1500" dirty="0"/>
          </a:p>
        </p:txBody>
      </p:sp>
      <p:sp>
        <p:nvSpPr>
          <p:cNvPr id="24" name="Text 22"/>
          <p:cNvSpPr txBox="1"/>
          <p:nvPr/>
        </p:nvSpPr>
        <p:spPr>
          <a:xfrm>
            <a:off x="8183880" y="3995928"/>
            <a:ext cx="3383280" cy="594360"/>
          </a:xfrm>
          <a:prstGeom prst="rect">
            <a:avLst/>
          </a:prstGeom>
          <a:noFill/>
          <a:ln/>
        </p:spPr>
        <p:txBody>
          <a:bodyPr wrap="square" lIns="0" tIns="0" rIns="0" bIns="0" rtlCol="0" anchor="ctr"/>
          <a:lstStyle/>
          <a:p>
            <a:pPr indent="0" marL="0">
              <a:lnSpc>
                <a:spcPct val="110000"/>
              </a:lnSpc>
              <a:buNone/>
            </a:pPr>
            <a:r>
              <a:rPr lang="en-US" sz="1100" dirty="0">
                <a:solidFill>
                  <a:srgbClr val="1B2733"/>
                </a:solidFill>
                <a:latin typeface="Calibri" pitchFamily="34" charset="0"/>
                <a:ea typeface="Calibri" pitchFamily="34" charset="-122"/>
                <a:cs typeface="Calibri" pitchFamily="34" charset="-120"/>
              </a:rPr>
              <a:t>Tim summarizes and shops it to underwriters at the right carriers</a:t>
            </a:r>
            <a:endParaRPr lang="en-US" sz="1100" dirty="0"/>
          </a:p>
        </p:txBody>
      </p:sp>
      <p:sp>
        <p:nvSpPr>
          <p:cNvPr id="25" name="Shape 23"/>
          <p:cNvSpPr/>
          <p:nvPr/>
        </p:nvSpPr>
        <p:spPr>
          <a:xfrm>
            <a:off x="7680960" y="4764024"/>
            <a:ext cx="365760" cy="365760"/>
          </a:xfrm>
          <a:prstGeom prst="ellipse">
            <a:avLst/>
          </a:prstGeom>
          <a:solidFill>
            <a:srgbClr val="1CA9C9"/>
          </a:solidFill>
          <a:ln/>
        </p:spPr>
      </p:sp>
      <p:sp>
        <p:nvSpPr>
          <p:cNvPr id="26" name="Text 24"/>
          <p:cNvSpPr txBox="1"/>
          <p:nvPr/>
        </p:nvSpPr>
        <p:spPr>
          <a:xfrm>
            <a:off x="7680960" y="4764024"/>
            <a:ext cx="365760" cy="365760"/>
          </a:xfrm>
          <a:prstGeom prst="rect">
            <a:avLst/>
          </a:prstGeom>
          <a:noFill/>
          <a:ln/>
        </p:spPr>
        <p:txBody>
          <a:bodyPr wrap="square" lIns="0" tIns="0" rIns="0" bIns="0" rtlCol="0" anchor="ctr"/>
          <a:lstStyle/>
          <a:p>
            <a:pPr algn="ctr" indent="0" marL="0">
              <a:buNone/>
            </a:pPr>
            <a:r>
              <a:rPr lang="en-US" sz="1500" b="1" dirty="0">
                <a:solidFill>
                  <a:srgbClr val="0E2A47"/>
                </a:solidFill>
                <a:latin typeface="Cambria" pitchFamily="34" charset="0"/>
                <a:ea typeface="Cambria" pitchFamily="34" charset="-122"/>
                <a:cs typeface="Cambria" pitchFamily="34" charset="-120"/>
              </a:rPr>
              <a:t>3</a:t>
            </a:r>
            <a:endParaRPr lang="en-US" sz="1500" dirty="0"/>
          </a:p>
        </p:txBody>
      </p:sp>
      <p:sp>
        <p:nvSpPr>
          <p:cNvPr id="27" name="Text 25"/>
          <p:cNvSpPr txBox="1"/>
          <p:nvPr/>
        </p:nvSpPr>
        <p:spPr>
          <a:xfrm>
            <a:off x="8183880" y="4709160"/>
            <a:ext cx="3383280" cy="594360"/>
          </a:xfrm>
          <a:prstGeom prst="rect">
            <a:avLst/>
          </a:prstGeom>
          <a:noFill/>
          <a:ln/>
        </p:spPr>
        <p:txBody>
          <a:bodyPr wrap="square" lIns="0" tIns="0" rIns="0" bIns="0" rtlCol="0" anchor="ctr"/>
          <a:lstStyle/>
          <a:p>
            <a:pPr indent="0" marL="0">
              <a:lnSpc>
                <a:spcPct val="110000"/>
              </a:lnSpc>
              <a:buNone/>
            </a:pPr>
            <a:r>
              <a:rPr lang="en-US" sz="1100" dirty="0">
                <a:solidFill>
                  <a:srgbClr val="1B2733"/>
                </a:solidFill>
                <a:latin typeface="Calibri" pitchFamily="34" charset="0"/>
                <a:ea typeface="Calibri" pitchFamily="34" charset="-122"/>
                <a:cs typeface="Calibri" pitchFamily="34" charset="-120"/>
              </a:rPr>
              <a:t>Underwriters respond with tentative offers</a:t>
            </a:r>
            <a:endParaRPr lang="en-US" sz="1100" dirty="0"/>
          </a:p>
        </p:txBody>
      </p:sp>
      <p:sp>
        <p:nvSpPr>
          <p:cNvPr id="28" name="Shape 26"/>
          <p:cNvSpPr/>
          <p:nvPr/>
        </p:nvSpPr>
        <p:spPr>
          <a:xfrm>
            <a:off x="7680960" y="5477256"/>
            <a:ext cx="365760" cy="365760"/>
          </a:xfrm>
          <a:prstGeom prst="ellipse">
            <a:avLst/>
          </a:prstGeom>
          <a:solidFill>
            <a:srgbClr val="1CA9C9"/>
          </a:solidFill>
          <a:ln/>
        </p:spPr>
      </p:sp>
      <p:sp>
        <p:nvSpPr>
          <p:cNvPr id="29" name="Text 27"/>
          <p:cNvSpPr txBox="1"/>
          <p:nvPr/>
        </p:nvSpPr>
        <p:spPr>
          <a:xfrm>
            <a:off x="7680960" y="5477256"/>
            <a:ext cx="365760" cy="365760"/>
          </a:xfrm>
          <a:prstGeom prst="rect">
            <a:avLst/>
          </a:prstGeom>
          <a:noFill/>
          <a:ln/>
        </p:spPr>
        <p:txBody>
          <a:bodyPr wrap="square" lIns="0" tIns="0" rIns="0" bIns="0" rtlCol="0" anchor="ctr"/>
          <a:lstStyle/>
          <a:p>
            <a:pPr algn="ctr" indent="0" marL="0">
              <a:buNone/>
            </a:pPr>
            <a:r>
              <a:rPr lang="en-US" sz="1500" b="1" dirty="0">
                <a:solidFill>
                  <a:srgbClr val="0E2A47"/>
                </a:solidFill>
                <a:latin typeface="Cambria" pitchFamily="34" charset="0"/>
                <a:ea typeface="Cambria" pitchFamily="34" charset="-122"/>
                <a:cs typeface="Cambria" pitchFamily="34" charset="-120"/>
              </a:rPr>
              <a:t>4</a:t>
            </a:r>
            <a:endParaRPr lang="en-US" sz="1500" dirty="0"/>
          </a:p>
        </p:txBody>
      </p:sp>
      <p:sp>
        <p:nvSpPr>
          <p:cNvPr id="30" name="Text 28"/>
          <p:cNvSpPr txBox="1"/>
          <p:nvPr/>
        </p:nvSpPr>
        <p:spPr>
          <a:xfrm>
            <a:off x="8183880" y="5422392"/>
            <a:ext cx="3383280" cy="594360"/>
          </a:xfrm>
          <a:prstGeom prst="rect">
            <a:avLst/>
          </a:prstGeom>
          <a:noFill/>
          <a:ln/>
        </p:spPr>
        <p:txBody>
          <a:bodyPr wrap="square" lIns="0" tIns="0" rIns="0" bIns="0" rtlCol="0" anchor="ctr"/>
          <a:lstStyle/>
          <a:p>
            <a:pPr indent="0" marL="0">
              <a:lnSpc>
                <a:spcPct val="110000"/>
              </a:lnSpc>
              <a:buNone/>
            </a:pPr>
            <a:r>
              <a:rPr lang="en-US" sz="1100" dirty="0">
                <a:solidFill>
                  <a:srgbClr val="1B2733"/>
                </a:solidFill>
                <a:latin typeface="Calibri" pitchFamily="34" charset="0"/>
                <a:ea typeface="Calibri" pitchFamily="34" charset="-122"/>
                <a:cs typeface="Calibri" pitchFamily="34" charset="-120"/>
              </a:rPr>
              <a:t>Tim gives you an accurate quote — before you apply</a:t>
            </a:r>
            <a:endParaRPr lang="en-US" sz="1100" dirty="0"/>
          </a:p>
        </p:txBody>
      </p:sp>
      <p:sp>
        <p:nvSpPr>
          <p:cNvPr id="31" name="Text 29"/>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05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FIELD UNDERWRITING</a:t>
            </a:r>
            <a:endParaRPr lang="en-US" sz="1200" dirty="0"/>
          </a:p>
        </p:txBody>
      </p:sp>
      <p:sp>
        <p:nvSpPr>
          <p:cNvPr id="6" name="Text 4"/>
          <p:cNvSpPr txBox="1"/>
          <p:nvPr/>
        </p:nvSpPr>
        <p:spPr>
          <a:xfrm>
            <a:off x="457200" y="1143000"/>
            <a:ext cx="548640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Health questionnaires, ready to go</a:t>
            </a:r>
            <a:endParaRPr lang="en-US" sz="3200" dirty="0"/>
          </a:p>
        </p:txBody>
      </p:sp>
      <p:sp>
        <p:nvSpPr>
          <p:cNvPr id="7" name="Text 5"/>
          <p:cNvSpPr txBox="1"/>
          <p:nvPr/>
        </p:nvSpPr>
        <p:spPr>
          <a:xfrm>
            <a:off x="457200" y="1828800"/>
            <a:ext cx="5303520" cy="4480560"/>
          </a:xfrm>
          <a:prstGeom prst="rect">
            <a:avLst/>
          </a:prstGeom>
          <a:noFill/>
          <a:ln/>
        </p:spPr>
        <p:txBody>
          <a:bodyPr wrap="square" lIns="0" tIns="0" rIns="0" bIns="0" rtlCol="0" anchor="ctr"/>
          <a:lstStyle/>
          <a:p>
            <a:pPr indent="0" marL="0">
              <a:lnSpc>
                <a:spcPct val="125000"/>
              </a:lnSpc>
              <a:buNone/>
            </a:pPr>
            <a:r>
              <a:rPr lang="en-US" sz="1400" i="1" dirty="0">
                <a:solidFill>
                  <a:srgbClr val="0E2A47"/>
                </a:solidFill>
                <a:latin typeface="Calibri" pitchFamily="34" charset="0"/>
                <a:ea typeface="Calibri" pitchFamily="34" charset="-122"/>
                <a:cs typeface="Calibri" pitchFamily="34" charset="-120"/>
              </a:rPr>
              <a:t>“The quickest way to lose a sale is to misquote the client.”
</a:t>
            </a:r>
            <a:pPr indent="0" marL="0">
              <a:lnSpc>
                <a:spcPct val="125000"/>
              </a:lnSpc>
              <a:buNone/>
            </a:pPr>
            <a:r>
              <a:rPr lang="en-US" sz="1300" dirty="0">
                <a:solidFill>
                  <a:srgbClr val="1B2733"/>
                </a:solidFill>
                <a:latin typeface="Calibri" pitchFamily="34" charset="0"/>
                <a:ea typeface="Calibri" pitchFamily="34" charset="-122"/>
                <a:cs typeface="Calibri" pitchFamily="34" charset="-120"/>
              </a:rPr>
              <a:t>We keep condition-specific quick-quote questionnaires — diabetes, cardiac history, cancer, sleep apnea, and dozens more — right on our website.
</a:t>
            </a:r>
            <a:pPr indent="0" marL="0">
              <a:lnSpc>
                <a:spcPct val="125000"/>
              </a:lnSpc>
              <a:buNone/>
            </a:pPr>
            <a:r>
              <a:rPr lang="en-US" sz="1300" b="1" dirty="0">
                <a:solidFill>
                  <a:srgbClr val="0E2A47"/>
                </a:solidFill>
                <a:latin typeface="Calibri" pitchFamily="34" charset="0"/>
                <a:ea typeface="Calibri" pitchFamily="34" charset="-122"/>
                <a:cs typeface="Calibri" pitchFamily="34" charset="-120"/>
              </a:rPr>
              <a:t>How to use them:
</a:t>
            </a:r>
            <a:pPr indent="0" marL="0">
              <a:lnSpc>
                <a:spcPct val="125000"/>
              </a:lnSpc>
              <a:buNone/>
            </a:pPr>
            <a:r>
              <a:rPr lang="en-US" sz="1250" dirty="0">
                <a:solidFill>
                  <a:srgbClr val="1B2733"/>
                </a:solidFill>
                <a:latin typeface="Calibri" pitchFamily="34" charset="0"/>
                <a:ea typeface="Calibri" pitchFamily="34" charset="-122"/>
                <a:cs typeface="Calibri" pitchFamily="34" charset="-120"/>
              </a:rPr>
              <a:t>1.  Ask your client the basics in a normal conversation.
</a:t>
            </a:r>
            <a:pPr indent="0" marL="0">
              <a:lnSpc>
                <a:spcPct val="125000"/>
              </a:lnSpc>
              <a:buNone/>
            </a:pPr>
            <a:r>
              <a:rPr lang="en-US" sz="1250" dirty="0">
                <a:solidFill>
                  <a:srgbClr val="1B2733"/>
                </a:solidFill>
                <a:latin typeface="Calibri" pitchFamily="34" charset="0"/>
                <a:ea typeface="Calibri" pitchFamily="34" charset="-122"/>
                <a:cs typeface="Calibri" pitchFamily="34" charset="-120"/>
              </a:rPr>
              <a:t>2.  If something complicated comes up, pull the matching questionnaire.
</a:t>
            </a:r>
            <a:pPr indent="0" marL="0">
              <a:lnSpc>
                <a:spcPct val="125000"/>
              </a:lnSpc>
              <a:buNone/>
            </a:pPr>
            <a:r>
              <a:rPr lang="en-US" sz="1250" dirty="0">
                <a:solidFill>
                  <a:srgbClr val="1B2733"/>
                </a:solidFill>
                <a:latin typeface="Calibri" pitchFamily="34" charset="0"/>
                <a:ea typeface="Calibri" pitchFamily="34" charset="-122"/>
                <a:cs typeface="Calibri" pitchFamily="34" charset="-120"/>
              </a:rPr>
              <a:t>3.  Email it to Tim — client details only, no name required.
</a:t>
            </a:r>
            <a:pPr indent="0" marL="0">
              <a:lnSpc>
                <a:spcPct val="125000"/>
              </a:lnSpc>
              <a:buNone/>
            </a:pPr>
            <a:r>
              <a:rPr lang="en-US" sz="1250" dirty="0">
                <a:solidFill>
                  <a:srgbClr val="1B2733"/>
                </a:solidFill>
                <a:latin typeface="Calibri" pitchFamily="34" charset="0"/>
                <a:ea typeface="Calibri" pitchFamily="34" charset="-122"/>
                <a:cs typeface="Calibri" pitchFamily="34" charset="-120"/>
              </a:rPr>
              <a:t>4.  Get back an accurate, shoppable quote.</a:t>
            </a:r>
            <a:endParaRPr lang="en-US" sz="1400" dirty="0"/>
          </a:p>
        </p:txBody>
      </p:sp>
      <p:sp>
        <p:nvSpPr>
          <p:cNvPr id="8" name="Shape 6"/>
          <p:cNvSpPr/>
          <p:nvPr/>
        </p:nvSpPr>
        <p:spPr>
          <a:xfrm>
            <a:off x="6117336" y="1728216"/>
            <a:ext cx="5687568" cy="3767328"/>
          </a:xfrm>
          <a:prstGeom prst="rect">
            <a:avLst/>
          </a:prstGeom>
          <a:solidFill>
            <a:srgbClr val="FFFFFF"/>
          </a:solidFill>
          <a:ln w="12700">
            <a:solidFill>
              <a:srgbClr val="D8E2E8"/>
            </a:solidFill>
            <a:prstDash val="solid"/>
          </a:ln>
          <a:effectLst>
            <a:outerShdw sx="100000" sy="100000" kx="0" ky="0" algn="bl" rotWithShape="0" blurRad="127000" dist="38100" dir="5400000">
              <a:srgbClr val="0E2A47">
                <a:alpha val="25000"/>
              </a:srgbClr>
            </a:outerShdw>
          </a:effectLst>
        </p:spPr>
      </p:sp>
      <p:pic>
        <p:nvPicPr>
          <p:cNvPr id="9" name="Image 0" descr="assets/site_questionnaires.png">    </p:cNvPr>
          <p:cNvPicPr>
            <a:picLocks noChangeAspect="1"/>
          </p:cNvPicPr>
          <p:nvPr/>
        </p:nvPicPr>
        <p:blipFill>
          <a:blip r:embed="rId1"/>
          <a:stretch>
            <a:fillRect/>
          </a:stretch>
        </p:blipFill>
        <p:spPr>
          <a:xfrm>
            <a:off x="6172200" y="1783080"/>
            <a:ext cx="5577840" cy="3657600"/>
          </a:xfrm>
          <a:prstGeom prst="rect">
            <a:avLst/>
          </a:prstGeom>
        </p:spPr>
      </p:pic>
      <p:sp>
        <p:nvSpPr>
          <p:cNvPr id="10" name="Text 7"/>
          <p:cNvSpPr txBox="1"/>
          <p:nvPr/>
        </p:nvSpPr>
        <p:spPr>
          <a:xfrm>
            <a:off x="6172200" y="5577840"/>
            <a:ext cx="5577840" cy="365760"/>
          </a:xfrm>
          <a:prstGeom prst="rect">
            <a:avLst/>
          </a:prstGeom>
          <a:noFill/>
          <a:ln/>
        </p:spPr>
        <p:txBody>
          <a:bodyPr wrap="square" lIns="0" tIns="0" rIns="0" bIns="0" rtlCol="0" anchor="ctr"/>
          <a:lstStyle/>
          <a:p>
            <a:pPr algn="ctr" indent="0" marL="0">
              <a:buNone/>
            </a:pPr>
            <a:r>
              <a:rPr lang="en-US" sz="1050" i="1" dirty="0">
                <a:solidFill>
                  <a:srgbClr val="5B6B7A"/>
                </a:solidFill>
                <a:latin typeface="Calibri" pitchFamily="34" charset="0"/>
                <a:ea typeface="Calibri" pitchFamily="34" charset="-122"/>
                <a:cs typeface="Calibri" pitchFamily="34" charset="-120"/>
              </a:rPr>
              <a:t>srsinc.com → Tools → Underwriting Tools → Quick Quote Questionnaires</a:t>
            </a:r>
            <a:endParaRPr lang="en-US" sz="1050" dirty="0"/>
          </a:p>
        </p:txBody>
      </p:sp>
      <p:sp>
        <p:nvSpPr>
          <p:cNvPr id="11" name="Text 8"/>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06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TIM'S FAVORITE TOOL</a:t>
            </a:r>
            <a:endParaRPr lang="en-US" sz="1200" dirty="0"/>
          </a:p>
        </p:txBody>
      </p:sp>
      <p:sp>
        <p:nvSpPr>
          <p:cNvPr id="6" name="Text 4"/>
          <p:cNvSpPr txBox="1"/>
          <p:nvPr/>
        </p:nvSpPr>
        <p:spPr>
          <a:xfrm>
            <a:off x="457200" y="1143000"/>
            <a:ext cx="1078992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The Financial Life Cycle</a:t>
            </a:r>
            <a:endParaRPr lang="en-US" sz="3200" dirty="0"/>
          </a:p>
        </p:txBody>
      </p:sp>
      <p:sp>
        <p:nvSpPr>
          <p:cNvPr id="7" name="Text 5"/>
          <p:cNvSpPr txBox="1"/>
          <p:nvPr/>
        </p:nvSpPr>
        <p:spPr>
          <a:xfrm>
            <a:off x="457200" y="1783080"/>
            <a:ext cx="10515600" cy="457200"/>
          </a:xfrm>
          <a:prstGeom prst="rect">
            <a:avLst/>
          </a:prstGeom>
          <a:noFill/>
          <a:ln/>
        </p:spPr>
        <p:txBody>
          <a:bodyPr wrap="square" lIns="0" tIns="0" rIns="0" bIns="0" rtlCol="0" anchor="ctr"/>
          <a:lstStyle/>
          <a:p>
            <a:pPr indent="0" marL="0">
              <a:buNone/>
            </a:pPr>
            <a:r>
              <a:rPr lang="en-US" sz="1300" dirty="0">
                <a:solidFill>
                  <a:srgbClr val="5B6B7A"/>
                </a:solidFill>
                <a:latin typeface="Calibri" pitchFamily="34" charset="0"/>
                <a:ea typeface="Calibri" pitchFamily="34" charset="-122"/>
                <a:cs typeface="Calibri" pitchFamily="34" charset="-120"/>
              </a:rPr>
              <a:t>This is the single best visual for showing a client where their vulnerabilities are — and it opens the door to every product we offer, at the right moment.</a:t>
            </a:r>
            <a:endParaRPr lang="en-US" sz="1300" dirty="0"/>
          </a:p>
        </p:txBody>
      </p:sp>
      <p:sp>
        <p:nvSpPr>
          <p:cNvPr id="8" name="Shape 6"/>
          <p:cNvSpPr/>
          <p:nvPr/>
        </p:nvSpPr>
        <p:spPr>
          <a:xfrm>
            <a:off x="3347511" y="2368296"/>
            <a:ext cx="5493930" cy="4270248"/>
          </a:xfrm>
          <a:prstGeom prst="rect">
            <a:avLst/>
          </a:prstGeom>
          <a:solidFill>
            <a:srgbClr val="FFFFFF"/>
          </a:solidFill>
          <a:ln w="12700">
            <a:solidFill>
              <a:srgbClr val="D8E2E8"/>
            </a:solidFill>
            <a:prstDash val="solid"/>
          </a:ln>
          <a:effectLst>
            <a:outerShdw sx="100000" sy="100000" kx="0" ky="0" algn="bl" rotWithShape="0" blurRad="127000" dist="38100" dir="5400000">
              <a:srgbClr val="0E2A47">
                <a:alpha val="25000"/>
              </a:srgbClr>
            </a:outerShdw>
          </a:effectLst>
        </p:spPr>
      </p:sp>
      <p:pic>
        <p:nvPicPr>
          <p:cNvPr id="9" name="Image 0" descr="assets/lifecycle-1.png">    </p:cNvPr>
          <p:cNvPicPr>
            <a:picLocks noChangeAspect="1"/>
          </p:cNvPicPr>
          <p:nvPr/>
        </p:nvPicPr>
        <p:blipFill>
          <a:blip r:embed="rId1"/>
          <a:stretch>
            <a:fillRect/>
          </a:stretch>
        </p:blipFill>
        <p:spPr>
          <a:xfrm>
            <a:off x="3402375" y="2423160"/>
            <a:ext cx="5384202" cy="4160520"/>
          </a:xfrm>
          <a:prstGeom prst="rect">
            <a:avLst/>
          </a:prstGeom>
        </p:spPr>
      </p:pic>
      <p:sp>
        <p:nvSpPr>
          <p:cNvPr id="10" name="Text 7"/>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07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THE SCRIPT</a:t>
            </a:r>
            <a:endParaRPr lang="en-US" sz="1200" dirty="0"/>
          </a:p>
        </p:txBody>
      </p:sp>
      <p:sp>
        <p:nvSpPr>
          <p:cNvPr id="6" name="Text 4"/>
          <p:cNvSpPr txBox="1"/>
          <p:nvPr/>
        </p:nvSpPr>
        <p:spPr>
          <a:xfrm>
            <a:off x="457200" y="1143000"/>
            <a:ext cx="1078992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Asking for life insurance — the non-threatening way</a:t>
            </a:r>
            <a:endParaRPr lang="en-US" sz="3200" dirty="0"/>
          </a:p>
        </p:txBody>
      </p:sp>
      <p:sp>
        <p:nvSpPr>
          <p:cNvPr id="7" name="Text 5"/>
          <p:cNvSpPr txBox="1"/>
          <p:nvPr/>
        </p:nvSpPr>
        <p:spPr>
          <a:xfrm>
            <a:off x="457200" y="1783080"/>
            <a:ext cx="10515600" cy="457200"/>
          </a:xfrm>
          <a:prstGeom prst="rect">
            <a:avLst/>
          </a:prstGeom>
          <a:noFill/>
          <a:ln/>
        </p:spPr>
        <p:txBody>
          <a:bodyPr wrap="square" lIns="0" tIns="0" rIns="0" bIns="0" rtlCol="0" anchor="ctr"/>
          <a:lstStyle/>
          <a:p>
            <a:pPr indent="0" marL="0">
              <a:buNone/>
            </a:pPr>
            <a:r>
              <a:rPr lang="en-US" sz="1350" dirty="0">
                <a:solidFill>
                  <a:srgbClr val="5B6B7A"/>
                </a:solidFill>
                <a:latin typeface="Calibri" pitchFamily="34" charset="0"/>
                <a:ea typeface="Calibri" pitchFamily="34" charset="-122"/>
                <a:cs typeface="Calibri" pitchFamily="34" charset="-120"/>
              </a:rPr>
              <a:t>Every question below gives you permission to show the client more solutions. None of them sound like a sales pitch.</a:t>
            </a:r>
            <a:endParaRPr lang="en-US" sz="1350" dirty="0"/>
          </a:p>
        </p:txBody>
      </p:sp>
      <p:sp>
        <p:nvSpPr>
          <p:cNvPr id="8" name="Shape 6"/>
          <p:cNvSpPr/>
          <p:nvPr/>
        </p:nvSpPr>
        <p:spPr>
          <a:xfrm>
            <a:off x="457200" y="2423160"/>
            <a:ext cx="347472" cy="347472"/>
          </a:xfrm>
          <a:prstGeom prst="ellipse">
            <a:avLst/>
          </a:prstGeom>
          <a:solidFill>
            <a:srgbClr val="1CA9C9"/>
          </a:solidFill>
          <a:ln/>
        </p:spPr>
      </p:sp>
      <p:sp>
        <p:nvSpPr>
          <p:cNvPr id="9" name="Text 7"/>
          <p:cNvSpPr txBox="1"/>
          <p:nvPr/>
        </p:nvSpPr>
        <p:spPr>
          <a:xfrm>
            <a:off x="457200" y="2423160"/>
            <a:ext cx="347472" cy="347472"/>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10" name="Text 8"/>
          <p:cNvSpPr txBox="1"/>
          <p:nvPr/>
        </p:nvSpPr>
        <p:spPr>
          <a:xfrm>
            <a:off x="932688" y="2350008"/>
            <a:ext cx="4736592" cy="868680"/>
          </a:xfrm>
          <a:prstGeom prst="rect">
            <a:avLst/>
          </a:prstGeom>
          <a:noFill/>
          <a:ln/>
        </p:spPr>
        <p:txBody>
          <a:bodyPr wrap="square" lIns="0" tIns="0" rIns="0" bIns="0" rtlCol="0" anchor="t"/>
          <a:lstStyle/>
          <a:p>
            <a:pPr indent="0" marL="0">
              <a:lnSpc>
                <a:spcPct val="112000"/>
              </a:lnSpc>
              <a:buNone/>
            </a:pPr>
            <a:r>
              <a:rPr lang="en-US" sz="1100" dirty="0">
                <a:solidFill>
                  <a:srgbClr val="1B2733"/>
                </a:solidFill>
                <a:latin typeface="Calibri" pitchFamily="34" charset="0"/>
                <a:ea typeface="Calibri" pitchFamily="34" charset="-122"/>
                <a:cs typeface="Calibri" pitchFamily="34" charset="-120"/>
              </a:rPr>
              <a:t>Do you currently own life insurance? (If so — company, coverage, premium, cash value)</a:t>
            </a:r>
            <a:endParaRPr lang="en-US" sz="1100" dirty="0"/>
          </a:p>
        </p:txBody>
      </p:sp>
      <p:sp>
        <p:nvSpPr>
          <p:cNvPr id="11" name="Shape 9"/>
          <p:cNvSpPr/>
          <p:nvPr/>
        </p:nvSpPr>
        <p:spPr>
          <a:xfrm>
            <a:off x="457200" y="3392424"/>
            <a:ext cx="347472" cy="347472"/>
          </a:xfrm>
          <a:prstGeom prst="ellipse">
            <a:avLst/>
          </a:prstGeom>
          <a:solidFill>
            <a:srgbClr val="0E2A47"/>
          </a:solidFill>
          <a:ln/>
        </p:spPr>
      </p:sp>
      <p:sp>
        <p:nvSpPr>
          <p:cNvPr id="12" name="Text 10"/>
          <p:cNvSpPr txBox="1"/>
          <p:nvPr/>
        </p:nvSpPr>
        <p:spPr>
          <a:xfrm>
            <a:off x="457200" y="3392424"/>
            <a:ext cx="347472" cy="347472"/>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3" name="Text 11"/>
          <p:cNvSpPr txBox="1"/>
          <p:nvPr/>
        </p:nvSpPr>
        <p:spPr>
          <a:xfrm>
            <a:off x="932688" y="3319272"/>
            <a:ext cx="4736592" cy="868680"/>
          </a:xfrm>
          <a:prstGeom prst="rect">
            <a:avLst/>
          </a:prstGeom>
          <a:noFill/>
          <a:ln/>
        </p:spPr>
        <p:txBody>
          <a:bodyPr wrap="square" lIns="0" tIns="0" rIns="0" bIns="0" rtlCol="0" anchor="t"/>
          <a:lstStyle/>
          <a:p>
            <a:pPr indent="0" marL="0">
              <a:lnSpc>
                <a:spcPct val="112000"/>
              </a:lnSpc>
              <a:buNone/>
            </a:pPr>
            <a:r>
              <a:rPr lang="en-US" sz="1100" dirty="0">
                <a:solidFill>
                  <a:srgbClr val="1B2733"/>
                </a:solidFill>
                <a:latin typeface="Calibri" pitchFamily="34" charset="0"/>
                <a:ea typeface="Calibri" pitchFamily="34" charset="-122"/>
                <a:cs typeface="Calibri" pitchFamily="34" charset="-120"/>
              </a:rPr>
              <a:t>What's your household income? (Gauges how much coverage may be needed)</a:t>
            </a:r>
            <a:endParaRPr lang="en-US" sz="1100" dirty="0"/>
          </a:p>
        </p:txBody>
      </p:sp>
      <p:sp>
        <p:nvSpPr>
          <p:cNvPr id="14" name="Shape 12"/>
          <p:cNvSpPr/>
          <p:nvPr/>
        </p:nvSpPr>
        <p:spPr>
          <a:xfrm>
            <a:off x="457200" y="4361688"/>
            <a:ext cx="347472" cy="347472"/>
          </a:xfrm>
          <a:prstGeom prst="ellipse">
            <a:avLst/>
          </a:prstGeom>
          <a:solidFill>
            <a:srgbClr val="1CA9C9"/>
          </a:solidFill>
          <a:ln/>
        </p:spPr>
      </p:sp>
      <p:sp>
        <p:nvSpPr>
          <p:cNvPr id="15" name="Text 13"/>
          <p:cNvSpPr txBox="1"/>
          <p:nvPr/>
        </p:nvSpPr>
        <p:spPr>
          <a:xfrm>
            <a:off x="457200" y="4361688"/>
            <a:ext cx="347472" cy="347472"/>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16" name="Text 14"/>
          <p:cNvSpPr txBox="1"/>
          <p:nvPr/>
        </p:nvSpPr>
        <p:spPr>
          <a:xfrm>
            <a:off x="932688" y="4288536"/>
            <a:ext cx="4736592" cy="868680"/>
          </a:xfrm>
          <a:prstGeom prst="rect">
            <a:avLst/>
          </a:prstGeom>
          <a:noFill/>
          <a:ln/>
        </p:spPr>
        <p:txBody>
          <a:bodyPr wrap="square" lIns="0" tIns="0" rIns="0" bIns="0" rtlCol="0" anchor="t"/>
          <a:lstStyle/>
          <a:p>
            <a:pPr indent="0" marL="0">
              <a:lnSpc>
                <a:spcPct val="112000"/>
              </a:lnSpc>
              <a:buNone/>
            </a:pPr>
            <a:r>
              <a:rPr lang="en-US" sz="1100" dirty="0">
                <a:solidFill>
                  <a:srgbClr val="1B2733"/>
                </a:solidFill>
                <a:latin typeface="Calibri" pitchFamily="34" charset="0"/>
                <a:ea typeface="Calibri" pitchFamily="34" charset="-122"/>
                <a:cs typeface="Calibri" pitchFamily="34" charset="-120"/>
              </a:rPr>
              <a:t>Do you have children, and what are their ages? (Opens the door to college-savings life insurance)</a:t>
            </a:r>
            <a:endParaRPr lang="en-US" sz="1100" dirty="0"/>
          </a:p>
        </p:txBody>
      </p:sp>
      <p:sp>
        <p:nvSpPr>
          <p:cNvPr id="17" name="Shape 15"/>
          <p:cNvSpPr/>
          <p:nvPr/>
        </p:nvSpPr>
        <p:spPr>
          <a:xfrm>
            <a:off x="457200" y="5330952"/>
            <a:ext cx="347472" cy="347472"/>
          </a:xfrm>
          <a:prstGeom prst="ellipse">
            <a:avLst/>
          </a:prstGeom>
          <a:solidFill>
            <a:srgbClr val="0E2A47"/>
          </a:solidFill>
          <a:ln/>
        </p:spPr>
      </p:sp>
      <p:sp>
        <p:nvSpPr>
          <p:cNvPr id="18" name="Text 16"/>
          <p:cNvSpPr txBox="1"/>
          <p:nvPr/>
        </p:nvSpPr>
        <p:spPr>
          <a:xfrm>
            <a:off x="457200" y="5330952"/>
            <a:ext cx="347472" cy="347472"/>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19" name="Text 17"/>
          <p:cNvSpPr txBox="1"/>
          <p:nvPr/>
        </p:nvSpPr>
        <p:spPr>
          <a:xfrm>
            <a:off x="932688" y="5257800"/>
            <a:ext cx="4736592" cy="868680"/>
          </a:xfrm>
          <a:prstGeom prst="rect">
            <a:avLst/>
          </a:prstGeom>
          <a:noFill/>
          <a:ln/>
        </p:spPr>
        <p:txBody>
          <a:bodyPr wrap="square" lIns="0" tIns="0" rIns="0" bIns="0" rtlCol="0" anchor="t"/>
          <a:lstStyle/>
          <a:p>
            <a:pPr indent="0" marL="0">
              <a:lnSpc>
                <a:spcPct val="112000"/>
              </a:lnSpc>
              <a:buNone/>
            </a:pPr>
            <a:r>
              <a:rPr lang="en-US" sz="1100" dirty="0">
                <a:solidFill>
                  <a:srgbClr val="1B2733"/>
                </a:solidFill>
                <a:latin typeface="Calibri" pitchFamily="34" charset="0"/>
                <a:ea typeface="Calibri" pitchFamily="34" charset="-122"/>
                <a:cs typeface="Calibri" pitchFamily="34" charset="-120"/>
              </a:rPr>
              <a:t>What age would you like to retire? (Helps size the right term length)</a:t>
            </a:r>
            <a:endParaRPr lang="en-US" sz="1100" dirty="0"/>
          </a:p>
        </p:txBody>
      </p:sp>
      <p:sp>
        <p:nvSpPr>
          <p:cNvPr id="20" name="Shape 18"/>
          <p:cNvSpPr/>
          <p:nvPr/>
        </p:nvSpPr>
        <p:spPr>
          <a:xfrm>
            <a:off x="6126480" y="2423160"/>
            <a:ext cx="347472" cy="347472"/>
          </a:xfrm>
          <a:prstGeom prst="ellipse">
            <a:avLst/>
          </a:prstGeom>
          <a:solidFill>
            <a:srgbClr val="1CA9C9"/>
          </a:solidFill>
          <a:ln/>
        </p:spPr>
      </p:sp>
      <p:sp>
        <p:nvSpPr>
          <p:cNvPr id="21" name="Text 19"/>
          <p:cNvSpPr txBox="1"/>
          <p:nvPr/>
        </p:nvSpPr>
        <p:spPr>
          <a:xfrm>
            <a:off x="6126480" y="2423160"/>
            <a:ext cx="347472" cy="347472"/>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5</a:t>
            </a:r>
            <a:endParaRPr lang="en-US" sz="1500" dirty="0"/>
          </a:p>
        </p:txBody>
      </p:sp>
      <p:sp>
        <p:nvSpPr>
          <p:cNvPr id="22" name="Text 20"/>
          <p:cNvSpPr txBox="1"/>
          <p:nvPr/>
        </p:nvSpPr>
        <p:spPr>
          <a:xfrm>
            <a:off x="6601968" y="2350008"/>
            <a:ext cx="4736592" cy="868680"/>
          </a:xfrm>
          <a:prstGeom prst="rect">
            <a:avLst/>
          </a:prstGeom>
          <a:noFill/>
          <a:ln/>
        </p:spPr>
        <p:txBody>
          <a:bodyPr wrap="square" lIns="0" tIns="0" rIns="0" bIns="0" rtlCol="0" anchor="t"/>
          <a:lstStyle/>
          <a:p>
            <a:pPr indent="0" marL="0">
              <a:lnSpc>
                <a:spcPct val="112000"/>
              </a:lnSpc>
              <a:buNone/>
            </a:pPr>
            <a:r>
              <a:rPr lang="en-US" sz="1100" dirty="0">
                <a:solidFill>
                  <a:srgbClr val="1B2733"/>
                </a:solidFill>
                <a:latin typeface="Calibri" pitchFamily="34" charset="0"/>
                <a:ea typeface="Calibri" pitchFamily="34" charset="-122"/>
                <a:cs typeface="Calibri" pitchFamily="34" charset="-120"/>
              </a:rPr>
              <a:t>Would you like coverage that lasts past retirement? (Permission to discuss permanent insurance)</a:t>
            </a:r>
            <a:endParaRPr lang="en-US" sz="1100" dirty="0"/>
          </a:p>
        </p:txBody>
      </p:sp>
      <p:sp>
        <p:nvSpPr>
          <p:cNvPr id="23" name="Shape 21"/>
          <p:cNvSpPr/>
          <p:nvPr/>
        </p:nvSpPr>
        <p:spPr>
          <a:xfrm>
            <a:off x="6126480" y="3392424"/>
            <a:ext cx="347472" cy="347472"/>
          </a:xfrm>
          <a:prstGeom prst="ellipse">
            <a:avLst/>
          </a:prstGeom>
          <a:solidFill>
            <a:srgbClr val="0E2A47"/>
          </a:solidFill>
          <a:ln/>
        </p:spPr>
      </p:sp>
      <p:sp>
        <p:nvSpPr>
          <p:cNvPr id="24" name="Text 22"/>
          <p:cNvSpPr txBox="1"/>
          <p:nvPr/>
        </p:nvSpPr>
        <p:spPr>
          <a:xfrm>
            <a:off x="6126480" y="3392424"/>
            <a:ext cx="347472" cy="347472"/>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6</a:t>
            </a:r>
            <a:endParaRPr lang="en-US" sz="1500" dirty="0"/>
          </a:p>
        </p:txBody>
      </p:sp>
      <p:sp>
        <p:nvSpPr>
          <p:cNvPr id="25" name="Text 23"/>
          <p:cNvSpPr txBox="1"/>
          <p:nvPr/>
        </p:nvSpPr>
        <p:spPr>
          <a:xfrm>
            <a:off x="6601968" y="3319272"/>
            <a:ext cx="4736592" cy="868680"/>
          </a:xfrm>
          <a:prstGeom prst="rect">
            <a:avLst/>
          </a:prstGeom>
          <a:noFill/>
          <a:ln/>
        </p:spPr>
        <p:txBody>
          <a:bodyPr wrap="square" lIns="0" tIns="0" rIns="0" bIns="0" rtlCol="0" anchor="t"/>
          <a:lstStyle/>
          <a:p>
            <a:pPr indent="0" marL="0">
              <a:lnSpc>
                <a:spcPct val="112000"/>
              </a:lnSpc>
              <a:buNone/>
            </a:pPr>
            <a:r>
              <a:rPr lang="en-US" sz="1100" dirty="0">
                <a:solidFill>
                  <a:srgbClr val="1B2733"/>
                </a:solidFill>
                <a:latin typeface="Calibri" pitchFamily="34" charset="0"/>
                <a:ea typeface="Calibri" pitchFamily="34" charset="-122"/>
                <a:cs typeface="Calibri" pitchFamily="34" charset="-120"/>
              </a:rPr>
              <a:t>Would you like policies that build cash accumulation? (Permission to discuss whole life / IUL)</a:t>
            </a:r>
            <a:endParaRPr lang="en-US" sz="1100" dirty="0"/>
          </a:p>
        </p:txBody>
      </p:sp>
      <p:sp>
        <p:nvSpPr>
          <p:cNvPr id="26" name="Shape 24"/>
          <p:cNvSpPr/>
          <p:nvPr/>
        </p:nvSpPr>
        <p:spPr>
          <a:xfrm>
            <a:off x="6126480" y="4361688"/>
            <a:ext cx="347472" cy="347472"/>
          </a:xfrm>
          <a:prstGeom prst="ellipse">
            <a:avLst/>
          </a:prstGeom>
          <a:solidFill>
            <a:srgbClr val="1CA9C9"/>
          </a:solidFill>
          <a:ln/>
        </p:spPr>
      </p:sp>
      <p:sp>
        <p:nvSpPr>
          <p:cNvPr id="27" name="Text 25"/>
          <p:cNvSpPr txBox="1"/>
          <p:nvPr/>
        </p:nvSpPr>
        <p:spPr>
          <a:xfrm>
            <a:off x="6126480" y="4361688"/>
            <a:ext cx="347472" cy="347472"/>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7</a:t>
            </a:r>
            <a:endParaRPr lang="en-US" sz="1500" dirty="0"/>
          </a:p>
        </p:txBody>
      </p:sp>
      <p:sp>
        <p:nvSpPr>
          <p:cNvPr id="28" name="Text 26"/>
          <p:cNvSpPr txBox="1"/>
          <p:nvPr/>
        </p:nvSpPr>
        <p:spPr>
          <a:xfrm>
            <a:off x="6601968" y="4288536"/>
            <a:ext cx="4736592" cy="868680"/>
          </a:xfrm>
          <a:prstGeom prst="rect">
            <a:avLst/>
          </a:prstGeom>
          <a:noFill/>
          <a:ln/>
        </p:spPr>
        <p:txBody>
          <a:bodyPr wrap="square" lIns="0" tIns="0" rIns="0" bIns="0" rtlCol="0" anchor="t"/>
          <a:lstStyle/>
          <a:p>
            <a:pPr indent="0" marL="0">
              <a:lnSpc>
                <a:spcPct val="112000"/>
              </a:lnSpc>
              <a:buNone/>
            </a:pPr>
            <a:r>
              <a:rPr lang="en-US" sz="1100" dirty="0">
                <a:solidFill>
                  <a:srgbClr val="1B2733"/>
                </a:solidFill>
                <a:latin typeface="Calibri" pitchFamily="34" charset="0"/>
                <a:ea typeface="Calibri" pitchFamily="34" charset="-122"/>
                <a:cs typeface="Calibri" pitchFamily="34" charset="-120"/>
              </a:rPr>
              <a:t>Would you like insurance that replaces your income if you're hurt or sick? (Gently opens disability insurance)</a:t>
            </a:r>
            <a:endParaRPr lang="en-US" sz="1100" dirty="0"/>
          </a:p>
        </p:txBody>
      </p:sp>
      <p:sp>
        <p:nvSpPr>
          <p:cNvPr id="29" name="Text 27"/>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08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01168" cy="201168"/>
          </a:xfrm>
          <a:prstGeom prst="ellipse">
            <a:avLst/>
          </a:prstGeom>
          <a:solidFill>
            <a:srgbClr val="FFFFFF">
              <a:alpha val="0"/>
            </a:srgbClr>
          </a:solidFill>
          <a:ln w="25400">
            <a:solidFill>
              <a:srgbClr val="1CA9C9"/>
            </a:solidFill>
            <a:prstDash val="solid"/>
          </a:ln>
        </p:spPr>
      </p:sp>
      <p:sp>
        <p:nvSpPr>
          <p:cNvPr id="3" name="Shape 1"/>
          <p:cNvSpPr/>
          <p:nvPr/>
        </p:nvSpPr>
        <p:spPr>
          <a:xfrm>
            <a:off x="521208" y="475488"/>
            <a:ext cx="73152" cy="73152"/>
          </a:xfrm>
          <a:prstGeom prst="ellipse">
            <a:avLst/>
          </a:prstGeom>
          <a:solidFill>
            <a:srgbClr val="1CA9C9"/>
          </a:solidFill>
          <a:ln/>
        </p:spPr>
      </p:sp>
      <p:sp>
        <p:nvSpPr>
          <p:cNvPr id="4" name="Text 2"/>
          <p:cNvSpPr txBox="1"/>
          <p:nvPr/>
        </p:nvSpPr>
        <p:spPr>
          <a:xfrm>
            <a:off x="749808" y="365760"/>
            <a:ext cx="4572000" cy="274320"/>
          </a:xfrm>
          <a:prstGeom prst="rect">
            <a:avLst/>
          </a:prstGeom>
          <a:noFill/>
          <a:ln/>
        </p:spPr>
        <p:txBody>
          <a:bodyPr wrap="square" lIns="0" tIns="0" rIns="0" bIns="0" rtlCol="0" anchor="ctr"/>
          <a:lstStyle/>
          <a:p>
            <a:pPr indent="0" marL="0">
              <a:buNone/>
            </a:pPr>
            <a:r>
              <a:rPr lang="en-US" sz="1050" b="1" spc="100" kern="0" dirty="0">
                <a:solidFill>
                  <a:srgbClr val="0E2A47"/>
                </a:solidFill>
                <a:latin typeface="Calibri" pitchFamily="34" charset="0"/>
                <a:ea typeface="Calibri" pitchFamily="34" charset="-122"/>
                <a:cs typeface="Calibri" pitchFamily="34" charset="-120"/>
              </a:rPr>
              <a:t>CPS | SPECIAL RISK SERVICES</a:t>
            </a:r>
            <a:endParaRPr lang="en-US" sz="1050" dirty="0"/>
          </a:p>
        </p:txBody>
      </p:sp>
      <p:sp>
        <p:nvSpPr>
          <p:cNvPr id="5" name="Text 3"/>
          <p:cNvSpPr txBox="1"/>
          <p:nvPr/>
        </p:nvSpPr>
        <p:spPr>
          <a:xfrm>
            <a:off x="457200" y="868680"/>
            <a:ext cx="7315200" cy="274320"/>
          </a:xfrm>
          <a:prstGeom prst="rect">
            <a:avLst/>
          </a:prstGeom>
          <a:noFill/>
          <a:ln/>
        </p:spPr>
        <p:txBody>
          <a:bodyPr wrap="square" lIns="0" tIns="0" rIns="0" bIns="0" rtlCol="0" anchor="ctr"/>
          <a:lstStyle/>
          <a:p>
            <a:pPr indent="0" marL="0">
              <a:buNone/>
            </a:pPr>
            <a:r>
              <a:rPr lang="en-US" sz="1200" b="1" spc="150" kern="0" dirty="0">
                <a:solidFill>
                  <a:srgbClr val="0E7A93"/>
                </a:solidFill>
                <a:latin typeface="Calibri" pitchFamily="34" charset="0"/>
                <a:ea typeface="Calibri" pitchFamily="34" charset="-122"/>
                <a:cs typeface="Calibri" pitchFamily="34" charset="-120"/>
              </a:rPr>
              <a:t>STEP 3</a:t>
            </a:r>
            <a:endParaRPr lang="en-US" sz="1200" dirty="0"/>
          </a:p>
        </p:txBody>
      </p:sp>
      <p:sp>
        <p:nvSpPr>
          <p:cNvPr id="6" name="Text 4"/>
          <p:cNvSpPr txBox="1"/>
          <p:nvPr/>
        </p:nvSpPr>
        <p:spPr>
          <a:xfrm>
            <a:off x="457200" y="1143000"/>
            <a:ext cx="10789920" cy="822960"/>
          </a:xfrm>
          <a:prstGeom prst="rect">
            <a:avLst/>
          </a:prstGeom>
          <a:noFill/>
          <a:ln/>
        </p:spPr>
        <p:txBody>
          <a:bodyPr wrap="square" lIns="0" tIns="0" rIns="0" bIns="0" rtlCol="0" anchor="ctr"/>
          <a:lstStyle/>
          <a:p>
            <a:pPr indent="0" marL="0">
              <a:buNone/>
            </a:pPr>
            <a:r>
              <a:rPr lang="en-US" sz="3200" b="1" dirty="0">
                <a:solidFill>
                  <a:srgbClr val="0E2A47"/>
                </a:solidFill>
                <a:latin typeface="Cambria" pitchFamily="34" charset="0"/>
                <a:ea typeface="Cambria" pitchFamily="34" charset="-122"/>
                <a:cs typeface="Cambria" pitchFamily="34" charset="-120"/>
              </a:rPr>
              <a:t>Requesting a quote from us</a:t>
            </a:r>
            <a:endParaRPr lang="en-US" sz="3200" dirty="0"/>
          </a:p>
        </p:txBody>
      </p:sp>
      <p:sp>
        <p:nvSpPr>
          <p:cNvPr id="7" name="Text 5"/>
          <p:cNvSpPr txBox="1"/>
          <p:nvPr/>
        </p:nvSpPr>
        <p:spPr>
          <a:xfrm>
            <a:off x="457200" y="1783080"/>
            <a:ext cx="10515600" cy="457200"/>
          </a:xfrm>
          <a:prstGeom prst="rect">
            <a:avLst/>
          </a:prstGeom>
          <a:noFill/>
          <a:ln/>
        </p:spPr>
        <p:txBody>
          <a:bodyPr wrap="square" lIns="0" tIns="0" rIns="0" bIns="0" rtlCol="0" anchor="ctr"/>
          <a:lstStyle/>
          <a:p>
            <a:pPr indent="0" marL="0">
              <a:buNone/>
            </a:pPr>
            <a:r>
              <a:rPr lang="en-US" sz="1400" dirty="0">
                <a:solidFill>
                  <a:srgbClr val="5B6B7A"/>
                </a:solidFill>
                <a:latin typeface="Calibri" pitchFamily="34" charset="0"/>
                <a:ea typeface="Calibri" pitchFamily="34" charset="-122"/>
                <a:cs typeface="Calibri" pitchFamily="34" charset="-120"/>
              </a:rPr>
              <a:t>Call Tim or send an email — here's what he needs to get you an accurate number fast.</a:t>
            </a:r>
            <a:endParaRPr lang="en-US" sz="1400" dirty="0"/>
          </a:p>
        </p:txBody>
      </p:sp>
      <p:sp>
        <p:nvSpPr>
          <p:cNvPr id="8" name="Shape 6"/>
          <p:cNvSpPr/>
          <p:nvPr/>
        </p:nvSpPr>
        <p:spPr>
          <a:xfrm>
            <a:off x="457200" y="2423160"/>
            <a:ext cx="5257800" cy="3566160"/>
          </a:xfrm>
          <a:prstGeom prst="roundRect">
            <a:avLst>
              <a:gd name="adj" fmla="val 2564"/>
            </a:avLst>
          </a:prstGeom>
          <a:solidFill>
            <a:srgbClr val="EAF6F8"/>
          </a:solidFill>
          <a:ln/>
        </p:spPr>
      </p:sp>
      <p:sp>
        <p:nvSpPr>
          <p:cNvPr id="9" name="Text 7"/>
          <p:cNvSpPr txBox="1"/>
          <p:nvPr/>
        </p:nvSpPr>
        <p:spPr>
          <a:xfrm>
            <a:off x="731520" y="2697480"/>
            <a:ext cx="4709160" cy="365760"/>
          </a:xfrm>
          <a:prstGeom prst="rect">
            <a:avLst/>
          </a:prstGeom>
          <a:noFill/>
          <a:ln/>
        </p:spPr>
        <p:txBody>
          <a:bodyPr wrap="square" lIns="0" tIns="0" rIns="0" bIns="0" rtlCol="0" anchor="ctr"/>
          <a:lstStyle/>
          <a:p>
            <a:pPr indent="0" marL="0">
              <a:buNone/>
            </a:pPr>
            <a:r>
              <a:rPr lang="en-US" sz="1800" b="1" dirty="0">
                <a:solidFill>
                  <a:srgbClr val="0E2A47"/>
                </a:solidFill>
                <a:latin typeface="Cambria" pitchFamily="34" charset="0"/>
                <a:ea typeface="Cambria" pitchFamily="34" charset="-122"/>
                <a:cs typeface="Cambria" pitchFamily="34" charset="-120"/>
              </a:rPr>
              <a:t>TERM QUOTES</a:t>
            </a:r>
            <a:endParaRPr lang="en-US" sz="1800" dirty="0"/>
          </a:p>
        </p:txBody>
      </p:sp>
      <p:sp>
        <p:nvSpPr>
          <p:cNvPr id="10" name="Text 8"/>
          <p:cNvSpPr txBox="1"/>
          <p:nvPr/>
        </p:nvSpPr>
        <p:spPr>
          <a:xfrm>
            <a:off x="731520" y="3246120"/>
            <a:ext cx="4709160" cy="2377440"/>
          </a:xfrm>
          <a:prstGeom prst="rect">
            <a:avLst/>
          </a:prstGeom>
          <a:noFill/>
          <a:ln/>
        </p:spPr>
        <p:txBody>
          <a:bodyPr wrap="square" lIns="0" tIns="0" rIns="0" bIns="0" rtlCol="0" anchor="ctr"/>
          <a:lstStyle/>
          <a:p>
            <a:pPr indent="0" marL="0">
              <a:lnSpc>
                <a:spcPct val="150000"/>
              </a:lnSpc>
              <a:buNone/>
            </a:pPr>
            <a:r>
              <a:rPr lang="en-US" sz="1350" dirty="0">
                <a:solidFill>
                  <a:srgbClr val="1B2733"/>
                </a:solidFill>
                <a:latin typeface="Calibri" pitchFamily="34" charset="0"/>
                <a:ea typeface="Calibri" pitchFamily="34" charset="-122"/>
                <a:cs typeface="Calibri" pitchFamily="34" charset="-120"/>
              </a:rPr>
              <a:t>•  Date of birth
</a:t>
            </a:r>
            <a:pPr indent="0" marL="0">
              <a:lnSpc>
                <a:spcPct val="150000"/>
              </a:lnSpc>
              <a:buNone/>
            </a:pPr>
            <a:r>
              <a:rPr lang="en-US" sz="1350" dirty="0">
                <a:solidFill>
                  <a:srgbClr val="1B2733"/>
                </a:solidFill>
                <a:latin typeface="Calibri" pitchFamily="34" charset="0"/>
                <a:ea typeface="Calibri" pitchFamily="34" charset="-122"/>
                <a:cs typeface="Calibri" pitchFamily="34" charset="-120"/>
              </a:rPr>
              <a:t>•  State the policy owner lives in
</a:t>
            </a:r>
            <a:pPr indent="0" marL="0">
              <a:lnSpc>
                <a:spcPct val="150000"/>
              </a:lnSpc>
              <a:buNone/>
            </a:pPr>
            <a:r>
              <a:rPr lang="en-US" sz="1350" dirty="0">
                <a:solidFill>
                  <a:srgbClr val="1B2733"/>
                </a:solidFill>
                <a:latin typeface="Calibri" pitchFamily="34" charset="0"/>
                <a:ea typeface="Calibri" pitchFamily="34" charset="-122"/>
                <a:cs typeface="Calibri" pitchFamily="34" charset="-120"/>
              </a:rPr>
              <a:t>•  Health class you'd like us to quote
</a:t>
            </a:r>
            <a:pPr indent="0" marL="0">
              <a:lnSpc>
                <a:spcPct val="150000"/>
              </a:lnSpc>
              <a:buNone/>
            </a:pPr>
            <a:r>
              <a:rPr lang="en-US" sz="1350" dirty="0">
                <a:solidFill>
                  <a:srgbClr val="1B2733"/>
                </a:solidFill>
                <a:latin typeface="Calibri" pitchFamily="34" charset="0"/>
                <a:ea typeface="Calibri" pitchFamily="34" charset="-122"/>
                <a:cs typeface="Calibri" pitchFamily="34" charset="-120"/>
              </a:rPr>
              <a:t>•  Term length(s) and benefit amount(s)</a:t>
            </a:r>
            <a:endParaRPr lang="en-US" sz="1350" dirty="0"/>
          </a:p>
        </p:txBody>
      </p:sp>
      <p:sp>
        <p:nvSpPr>
          <p:cNvPr id="11" name="Shape 9"/>
          <p:cNvSpPr/>
          <p:nvPr/>
        </p:nvSpPr>
        <p:spPr>
          <a:xfrm>
            <a:off x="6016752" y="2423160"/>
            <a:ext cx="5257800" cy="3566160"/>
          </a:xfrm>
          <a:prstGeom prst="roundRect">
            <a:avLst>
              <a:gd name="adj" fmla="val 2564"/>
            </a:avLst>
          </a:prstGeom>
          <a:solidFill>
            <a:srgbClr val="0E2A47"/>
          </a:solidFill>
          <a:ln/>
        </p:spPr>
      </p:sp>
      <p:sp>
        <p:nvSpPr>
          <p:cNvPr id="12" name="Text 10"/>
          <p:cNvSpPr txBox="1"/>
          <p:nvPr/>
        </p:nvSpPr>
        <p:spPr>
          <a:xfrm>
            <a:off x="6291072" y="2697480"/>
            <a:ext cx="4709160" cy="365760"/>
          </a:xfrm>
          <a:prstGeom prst="rect">
            <a:avLst/>
          </a:prstGeom>
          <a:noFill/>
          <a:ln/>
        </p:spPr>
        <p:txBody>
          <a:bodyPr wrap="square" lIns="0" tIns="0" rIns="0" bIns="0" rtlCol="0" anchor="ctr"/>
          <a:lstStyle/>
          <a:p>
            <a:pPr indent="0" marL="0">
              <a:buNone/>
            </a:pPr>
            <a:r>
              <a:rPr lang="en-US" sz="1800" b="1" dirty="0">
                <a:solidFill>
                  <a:srgbClr val="1CA9C9"/>
                </a:solidFill>
                <a:latin typeface="Cambria" pitchFamily="34" charset="0"/>
                <a:ea typeface="Cambria" pitchFamily="34" charset="-122"/>
                <a:cs typeface="Cambria" pitchFamily="34" charset="-120"/>
              </a:rPr>
              <a:t>PERMANENT QUOTES</a:t>
            </a:r>
            <a:endParaRPr lang="en-US" sz="1800" dirty="0"/>
          </a:p>
        </p:txBody>
      </p:sp>
      <p:sp>
        <p:nvSpPr>
          <p:cNvPr id="13" name="Text 11"/>
          <p:cNvSpPr txBox="1"/>
          <p:nvPr/>
        </p:nvSpPr>
        <p:spPr>
          <a:xfrm>
            <a:off x="6291072" y="3246120"/>
            <a:ext cx="4709160" cy="2651760"/>
          </a:xfrm>
          <a:prstGeom prst="rect">
            <a:avLst/>
          </a:prstGeom>
          <a:noFill/>
          <a:ln/>
        </p:spPr>
        <p:txBody>
          <a:bodyPr wrap="square" lIns="0" tIns="0" rIns="0" bIns="0" rtlCol="0" anchor="ctr"/>
          <a:lstStyle/>
          <a:p>
            <a:pPr indent="0" marL="0">
              <a:lnSpc>
                <a:spcPct val="140000"/>
              </a:lnSpc>
              <a:buNone/>
            </a:pPr>
            <a:r>
              <a:rPr lang="en-US" sz="1350" dirty="0">
                <a:solidFill>
                  <a:srgbClr val="DCE9EE"/>
                </a:solidFill>
                <a:latin typeface="Calibri" pitchFamily="34" charset="0"/>
                <a:ea typeface="Calibri" pitchFamily="34" charset="-122"/>
                <a:cs typeface="Calibri" pitchFamily="34" charset="-120"/>
              </a:rPr>
              <a:t>•  Date of birth
</a:t>
            </a:r>
            <a:pPr indent="0" marL="0">
              <a:lnSpc>
                <a:spcPct val="140000"/>
              </a:lnSpc>
              <a:buNone/>
            </a:pPr>
            <a:r>
              <a:rPr lang="en-US" sz="1350" dirty="0">
                <a:solidFill>
                  <a:srgbClr val="DCE9EE"/>
                </a:solidFill>
                <a:latin typeface="Calibri" pitchFamily="34" charset="0"/>
                <a:ea typeface="Calibri" pitchFamily="34" charset="-122"/>
                <a:cs typeface="Calibri" pitchFamily="34" charset="-120"/>
              </a:rPr>
              <a:t>•  State the policy owner lives in
</a:t>
            </a:r>
            <a:pPr indent="0" marL="0">
              <a:lnSpc>
                <a:spcPct val="140000"/>
              </a:lnSpc>
              <a:buNone/>
            </a:pPr>
            <a:r>
              <a:rPr lang="en-US" sz="1350" dirty="0">
                <a:solidFill>
                  <a:srgbClr val="DCE9EE"/>
                </a:solidFill>
                <a:latin typeface="Calibri" pitchFamily="34" charset="0"/>
                <a:ea typeface="Calibri" pitchFamily="34" charset="-122"/>
                <a:cs typeface="Calibri" pitchFamily="34" charset="-120"/>
              </a:rPr>
              <a:t>•  Health class you'd like us to quote
</a:t>
            </a:r>
            <a:pPr indent="0" marL="0">
              <a:lnSpc>
                <a:spcPct val="140000"/>
              </a:lnSpc>
              <a:buNone/>
            </a:pPr>
            <a:r>
              <a:rPr lang="en-US" sz="1350" dirty="0">
                <a:solidFill>
                  <a:srgbClr val="DCE9EE"/>
                </a:solidFill>
                <a:latin typeface="Calibri" pitchFamily="34" charset="0"/>
                <a:ea typeface="Calibri" pitchFamily="34" charset="-122"/>
                <a:cs typeface="Calibri" pitchFamily="34" charset="-120"/>
              </a:rPr>
              <a:t>•  Cash accumulation, or death benefit only?
</a:t>
            </a:r>
            <a:pPr indent="0" marL="0">
              <a:lnSpc>
                <a:spcPct val="140000"/>
              </a:lnSpc>
              <a:buNone/>
            </a:pPr>
            <a:r>
              <a:rPr lang="en-US" sz="1350" dirty="0">
                <a:solidFill>
                  <a:srgbClr val="DCE9EE"/>
                </a:solidFill>
                <a:latin typeface="Calibri" pitchFamily="34" charset="0"/>
                <a:ea typeface="Calibri" pitchFamily="34" charset="-122"/>
                <a:cs typeface="Calibri" pitchFamily="34" charset="-120"/>
              </a:rPr>
              <a:t>•  How long the death benefit should last
</a:t>
            </a:r>
            <a:pPr indent="0" marL="0">
              <a:lnSpc>
                <a:spcPct val="140000"/>
              </a:lnSpc>
              <a:buNone/>
            </a:pPr>
            <a:r>
              <a:rPr lang="en-US" sz="1350" dirty="0">
                <a:solidFill>
                  <a:srgbClr val="DCE9EE"/>
                </a:solidFill>
                <a:latin typeface="Calibri" pitchFamily="34" charset="0"/>
                <a:ea typeface="Calibri" pitchFamily="34" charset="-122"/>
                <a:cs typeface="Calibri" pitchFamily="34" charset="-120"/>
              </a:rPr>
              <a:t>•  Product type: UL, GUL, IUL, or Whole Life</a:t>
            </a:r>
            <a:endParaRPr lang="en-US" sz="1350" dirty="0"/>
          </a:p>
        </p:txBody>
      </p:sp>
      <p:sp>
        <p:nvSpPr>
          <p:cNvPr id="14" name="Text 12"/>
          <p:cNvSpPr txBox="1"/>
          <p:nvPr/>
        </p:nvSpPr>
        <p:spPr>
          <a:xfrm>
            <a:off x="11475720" y="6473952"/>
            <a:ext cx="548640" cy="274320"/>
          </a:xfrm>
          <a:prstGeom prst="rect">
            <a:avLst/>
          </a:prstGeom>
          <a:noFill/>
          <a:ln/>
        </p:spPr>
        <p:txBody>
          <a:bodyPr wrap="square" lIns="0" tIns="0" rIns="0" bIns="0" rtlCol="0" anchor="ctr"/>
          <a:lstStyle/>
          <a:p>
            <a:pPr algn="r" indent="0" marL="0">
              <a:buNone/>
            </a:pPr>
            <a:r>
              <a:rPr lang="en-US" sz="900" dirty="0">
                <a:solidFill>
                  <a:srgbClr val="5B6B7A"/>
                </a:solidFill>
                <a:latin typeface="Calibri" pitchFamily="34" charset="0"/>
                <a:ea typeface="Calibri" pitchFamily="34" charset="-122"/>
                <a:cs typeface="Calibri" pitchFamily="34" charset="-120"/>
              </a:rPr>
              <a:t>09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CPS | Special Risk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CPS | Special Risk Services</dc:title>
  <dc:subject>PptxGenJS Presentation</dc:subject>
  <dc:creator>Tim Fuller</dc:creator>
  <cp:lastModifiedBy>Tim Fuller</cp:lastModifiedBy>
  <cp:revision>1</cp:revision>
  <dcterms:created xsi:type="dcterms:W3CDTF">2026-09-10T18:42:44Z</dcterms:created>
  <dcterms:modified xsi:type="dcterms:W3CDTF">2026-09-10T18:42:44Z</dcterms:modified>
</cp:coreProperties>
</file>